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1"/>
  </p:sldMasterIdLst>
  <p:notesMasterIdLst>
    <p:notesMasterId r:id="rId69"/>
  </p:notesMasterIdLst>
  <p:sldIdLst>
    <p:sldId id="256" r:id="rId2"/>
    <p:sldId id="257" r:id="rId3"/>
    <p:sldId id="258" r:id="rId4"/>
    <p:sldId id="304" r:id="rId5"/>
    <p:sldId id="262" r:id="rId6"/>
    <p:sldId id="263" r:id="rId7"/>
    <p:sldId id="264" r:id="rId8"/>
    <p:sldId id="265" r:id="rId9"/>
    <p:sldId id="266" r:id="rId10"/>
    <p:sldId id="267" r:id="rId11"/>
    <p:sldId id="269" r:id="rId12"/>
    <p:sldId id="270" r:id="rId13"/>
    <p:sldId id="271" r:id="rId14"/>
    <p:sldId id="272" r:id="rId15"/>
    <p:sldId id="273" r:id="rId16"/>
    <p:sldId id="289" r:id="rId17"/>
    <p:sldId id="306" r:id="rId18"/>
    <p:sldId id="308" r:id="rId19"/>
    <p:sldId id="309" r:id="rId20"/>
    <p:sldId id="310" r:id="rId21"/>
    <p:sldId id="311" r:id="rId22"/>
    <p:sldId id="312" r:id="rId23"/>
    <p:sldId id="313" r:id="rId24"/>
    <p:sldId id="314" r:id="rId25"/>
    <p:sldId id="315" r:id="rId26"/>
    <p:sldId id="316" r:id="rId27"/>
    <p:sldId id="259" r:id="rId28"/>
    <p:sldId id="260" r:id="rId29"/>
    <p:sldId id="276" r:id="rId30"/>
    <p:sldId id="277" r:id="rId31"/>
    <p:sldId id="278" r:id="rId32"/>
    <p:sldId id="279" r:id="rId33"/>
    <p:sldId id="274" r:id="rId34"/>
    <p:sldId id="275" r:id="rId35"/>
    <p:sldId id="281" r:id="rId36"/>
    <p:sldId id="282" r:id="rId37"/>
    <p:sldId id="283" r:id="rId38"/>
    <p:sldId id="284" r:id="rId39"/>
    <p:sldId id="285" r:id="rId40"/>
    <p:sldId id="286" r:id="rId41"/>
    <p:sldId id="287" r:id="rId42"/>
    <p:sldId id="288" r:id="rId43"/>
    <p:sldId id="290" r:id="rId44"/>
    <p:sldId id="291" r:id="rId45"/>
    <p:sldId id="292" r:id="rId46"/>
    <p:sldId id="294" r:id="rId47"/>
    <p:sldId id="295" r:id="rId48"/>
    <p:sldId id="296" r:id="rId49"/>
    <p:sldId id="301" r:id="rId50"/>
    <p:sldId id="300" r:id="rId51"/>
    <p:sldId id="297" r:id="rId52"/>
    <p:sldId id="298" r:id="rId53"/>
    <p:sldId id="299" r:id="rId54"/>
    <p:sldId id="302" r:id="rId55"/>
    <p:sldId id="303" r:id="rId56"/>
    <p:sldId id="305" r:id="rId57"/>
    <p:sldId id="317" r:id="rId58"/>
    <p:sldId id="318" r:id="rId59"/>
    <p:sldId id="319" r:id="rId60"/>
    <p:sldId id="320" r:id="rId61"/>
    <p:sldId id="321" r:id="rId62"/>
    <p:sldId id="322" r:id="rId63"/>
    <p:sldId id="326" r:id="rId64"/>
    <p:sldId id="327" r:id="rId65"/>
    <p:sldId id="323" r:id="rId66"/>
    <p:sldId id="324" r:id="rId67"/>
    <p:sldId id="325"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CC3F6F01-D646-4846-9945-D1D735148E54}">
          <p14:sldIdLst>
            <p14:sldId id="256"/>
            <p14:sldId id="257"/>
            <p14:sldId id="258"/>
            <p14:sldId id="304"/>
            <p14:sldId id="262"/>
            <p14:sldId id="263"/>
            <p14:sldId id="264"/>
            <p14:sldId id="265"/>
            <p14:sldId id="266"/>
            <p14:sldId id="267"/>
            <p14:sldId id="269"/>
            <p14:sldId id="270"/>
            <p14:sldId id="271"/>
            <p14:sldId id="272"/>
            <p14:sldId id="273"/>
            <p14:sldId id="289"/>
            <p14:sldId id="306"/>
            <p14:sldId id="308"/>
            <p14:sldId id="309"/>
            <p14:sldId id="310"/>
            <p14:sldId id="311"/>
            <p14:sldId id="312"/>
            <p14:sldId id="313"/>
            <p14:sldId id="314"/>
            <p14:sldId id="315"/>
            <p14:sldId id="316"/>
            <p14:sldId id="259"/>
            <p14:sldId id="260"/>
            <p14:sldId id="276"/>
            <p14:sldId id="277"/>
            <p14:sldId id="278"/>
            <p14:sldId id="279"/>
            <p14:sldId id="274"/>
            <p14:sldId id="275"/>
            <p14:sldId id="281"/>
            <p14:sldId id="282"/>
            <p14:sldId id="283"/>
            <p14:sldId id="284"/>
            <p14:sldId id="285"/>
            <p14:sldId id="286"/>
            <p14:sldId id="287"/>
            <p14:sldId id="288"/>
            <p14:sldId id="290"/>
            <p14:sldId id="291"/>
            <p14:sldId id="292"/>
            <p14:sldId id="294"/>
            <p14:sldId id="295"/>
            <p14:sldId id="296"/>
            <p14:sldId id="301"/>
            <p14:sldId id="300"/>
            <p14:sldId id="297"/>
            <p14:sldId id="298"/>
            <p14:sldId id="299"/>
            <p14:sldId id="302"/>
            <p14:sldId id="303"/>
            <p14:sldId id="305"/>
            <p14:sldId id="317"/>
            <p14:sldId id="318"/>
            <p14:sldId id="319"/>
            <p14:sldId id="320"/>
            <p14:sldId id="321"/>
            <p14:sldId id="322"/>
            <p14:sldId id="326"/>
            <p14:sldId id="327"/>
            <p14:sldId id="323"/>
            <p14:sldId id="324"/>
            <p14:sldId id="3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F5E8"/>
    <a:srgbClr val="66FFCC"/>
    <a:srgbClr val="91EAD2"/>
    <a:srgbClr val="00FFCC"/>
    <a:srgbClr val="00FFFF"/>
    <a:srgbClr val="4858AE"/>
    <a:srgbClr val="0053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7A9FC6-9CF4-4212-880A-088A8C91AFD7}" v="6440" dt="2024-06-18T01:05:43.179"/>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4641" autoAdjust="0"/>
  </p:normalViewPr>
  <p:slideViewPr>
    <p:cSldViewPr snapToGrid="0">
      <p:cViewPr>
        <p:scale>
          <a:sx n="75" d="100"/>
          <a:sy n="75" d="100"/>
        </p:scale>
        <p:origin x="946" y="120"/>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227B5-F92B-4786-BD05-CD9BD734323E}" type="datetimeFigureOut">
              <a:rPr lang="pt-BR" smtClean="0"/>
              <a:t>19/06/2024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773694-3324-4900-864A-E660E7DD11B3}" type="slidenum">
              <a:rPr lang="pt-BR" smtClean="0"/>
              <a:t>‹nº›</a:t>
            </a:fld>
            <a:endParaRPr lang="pt-BR"/>
          </a:p>
        </p:txBody>
      </p:sp>
    </p:spTree>
    <p:extLst>
      <p:ext uri="{BB962C8B-B14F-4D97-AF65-F5344CB8AC3E}">
        <p14:creationId xmlns:p14="http://schemas.microsoft.com/office/powerpoint/2010/main" val="3736558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C773694-3324-4900-864A-E660E7DD11B3}" type="slidenum">
              <a:rPr lang="pt-BR" smtClean="0"/>
              <a:t>63</a:t>
            </a:fld>
            <a:endParaRPr lang="pt-BR"/>
          </a:p>
        </p:txBody>
      </p:sp>
    </p:spTree>
    <p:extLst>
      <p:ext uri="{BB962C8B-B14F-4D97-AF65-F5344CB8AC3E}">
        <p14:creationId xmlns:p14="http://schemas.microsoft.com/office/powerpoint/2010/main" val="420262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C773694-3324-4900-864A-E660E7DD11B3}" type="slidenum">
              <a:rPr lang="pt-BR" smtClean="0"/>
              <a:t>65</a:t>
            </a:fld>
            <a:endParaRPr lang="pt-BR"/>
          </a:p>
        </p:txBody>
      </p:sp>
    </p:spTree>
    <p:extLst>
      <p:ext uri="{BB962C8B-B14F-4D97-AF65-F5344CB8AC3E}">
        <p14:creationId xmlns:p14="http://schemas.microsoft.com/office/powerpoint/2010/main" val="191676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C773694-3324-4900-864A-E660E7DD11B3}" type="slidenum">
              <a:rPr lang="pt-BR" smtClean="0"/>
              <a:t>66</a:t>
            </a:fld>
            <a:endParaRPr lang="pt-BR"/>
          </a:p>
        </p:txBody>
      </p:sp>
    </p:spTree>
    <p:extLst>
      <p:ext uri="{BB962C8B-B14F-4D97-AF65-F5344CB8AC3E}">
        <p14:creationId xmlns:p14="http://schemas.microsoft.com/office/powerpoint/2010/main" val="1235295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7DA38F49-B3E2-4BF0-BEC7-C30D34ABBB8D}" type="datetime1">
              <a:rPr lang="en-US" smtClean="0"/>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323511329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7DA38F49-B3E2-4BF0-BEC7-C30D34ABBB8D}" type="datetime1">
              <a:rPr lang="en-US" smtClean="0"/>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96305695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7DA38F49-B3E2-4BF0-BEC7-C30D34ABBB8D}" type="datetime1">
              <a:rPr lang="en-US" smtClean="0"/>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258606916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7DA38F49-B3E2-4BF0-BEC7-C30D34ABBB8D}" type="datetime1">
              <a:rPr lang="en-US" smtClean="0"/>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377707968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7DA38F49-B3E2-4BF0-BEC7-C30D34ABBB8D}" type="datetime1">
              <a:rPr lang="en-US" smtClean="0"/>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347067318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7DA38F49-B3E2-4BF0-BEC7-C30D34ABBB8D}" type="datetime1">
              <a:rPr lang="en-US" smtClean="0"/>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16374504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7DA38F49-B3E2-4BF0-BEC7-C30D34ABBB8D}" type="datetime1">
              <a:rPr lang="en-US" smtClean="0"/>
              <a:t>6/19/2024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94627896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7DA38F49-B3E2-4BF0-BEC7-C30D34ABBB8D}" type="datetime1">
              <a:rPr lang="en-US" smtClean="0"/>
              <a:t>6/19/2024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373194285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A38F49-B3E2-4BF0-BEC7-C30D34ABBB8D}" type="datetime1">
              <a:rPr lang="en-US" smtClean="0"/>
              <a:t>6/19/2024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405989922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7DA38F49-B3E2-4BF0-BEC7-C30D34ABBB8D}" type="datetime1">
              <a:rPr lang="en-US" smtClean="0"/>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247139227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7DA38F49-B3E2-4BF0-BEC7-C30D34ABBB8D}" type="datetime1">
              <a:rPr lang="en-US" smtClean="0"/>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358863515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A38F49-B3E2-4BF0-BEC7-C30D34ABBB8D}" type="datetime1">
              <a:rPr lang="en-US" smtClean="0"/>
              <a:t>6/19/2024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C12960-6E85-460F-B6E3-5B82CB31AF3D}" type="slidenum">
              <a:rPr lang="en-US" smtClean="0"/>
              <a:t>‹nº›</a:t>
            </a:fld>
            <a:endParaRPr lang="en-US"/>
          </a:p>
        </p:txBody>
      </p:sp>
    </p:spTree>
    <p:extLst>
      <p:ext uri="{BB962C8B-B14F-4D97-AF65-F5344CB8AC3E}">
        <p14:creationId xmlns:p14="http://schemas.microsoft.com/office/powerpoint/2010/main" val="2234929377"/>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Vídeo 6" title="Programação e codificação">
            <a:hlinkClick r:id="" action="ppaction://media"/>
            <a:extLst>
              <a:ext uri="{FF2B5EF4-FFF2-40B4-BE49-F238E27FC236}">
                <a16:creationId xmlns:a16="http://schemas.microsoft.com/office/drawing/2014/main" id="{05919117-E133-0390-2927-A783560A2FA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a:ln>
            <a:noFill/>
          </a:ln>
          <a:effectLst>
            <a:outerShdw blurRad="190500" algn="tl" rotWithShape="0">
              <a:srgbClr val="000000">
                <a:alpha val="70000"/>
              </a:srgbClr>
            </a:outerShdw>
          </a:effectLst>
        </p:spPr>
      </p:pic>
      <p:sp>
        <p:nvSpPr>
          <p:cNvPr id="9" name="Retângulo: Cantos Arredondados 8">
            <a:extLst>
              <a:ext uri="{FF2B5EF4-FFF2-40B4-BE49-F238E27FC236}">
                <a16:creationId xmlns:a16="http://schemas.microsoft.com/office/drawing/2014/main" id="{B8573B65-C348-3BDC-E35B-84C91A4CDF28}"/>
              </a:ext>
            </a:extLst>
          </p:cNvPr>
          <p:cNvSpPr/>
          <p:nvPr/>
        </p:nvSpPr>
        <p:spPr>
          <a:xfrm>
            <a:off x="-609601" y="1452881"/>
            <a:ext cx="5436243" cy="3952238"/>
          </a:xfrm>
          <a:prstGeom prst="roundRect">
            <a:avLst/>
          </a:prstGeom>
          <a:solidFill>
            <a:schemeClr val="bg1">
              <a:alpha val="64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itle 1"/>
          <p:cNvSpPr>
            <a:spLocks noGrp="1"/>
          </p:cNvSpPr>
          <p:nvPr>
            <p:ph type="ctrTitle"/>
          </p:nvPr>
        </p:nvSpPr>
        <p:spPr>
          <a:xfrm>
            <a:off x="0" y="2509342"/>
            <a:ext cx="4761571" cy="1839316"/>
          </a:xfrm>
        </p:spPr>
        <p:txBody>
          <a:bodyPr anchor="b">
            <a:normAutofit/>
          </a:bodyPr>
          <a:lstStyle/>
          <a:p>
            <a:r>
              <a:rPr lang="en-US" dirty="0" err="1">
                <a:solidFill>
                  <a:srgbClr val="FFFFFF"/>
                </a:solidFill>
                <a:latin typeface="Baskerville Old Face"/>
              </a:rPr>
              <a:t>Programação</a:t>
            </a:r>
            <a:r>
              <a:rPr lang="en-US" dirty="0">
                <a:solidFill>
                  <a:srgbClr val="FFFFFF"/>
                </a:solidFill>
                <a:latin typeface="Baskerville Old Face"/>
              </a:rPr>
              <a:t> Linear</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mute="1">
                <p:cTn id="12" repeatCount="indefinite" fill="hold" display="0">
                  <p:stCondLst>
                    <p:cond delay="indefinite"/>
                  </p:stCondLst>
                </p:cTn>
                <p:tgtEl>
                  <p:spTgt spid="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954107"/>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a:p>
            <a:pPr algn="ctr"/>
            <a:r>
              <a:rPr lang="pt-BR" sz="2800" b="1">
                <a:latin typeface="Baskerville Old Face" panose="02020602080505020303" pitchFamily="18" charset="0"/>
                <a:ea typeface="Cambria Math" panose="02040503050406030204" pitchFamily="18" charset="0"/>
              </a:rPr>
              <a:t>Distância Euclidiana</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248314" y="2261232"/>
                <a:ext cx="5893837" cy="1599412"/>
              </a:xfrm>
              <a:prstGeom prst="rect">
                <a:avLst/>
              </a:prstGeom>
              <a:noFill/>
            </p:spPr>
            <p:txBody>
              <a:bodyPr wrap="square" rtlCol="0">
                <a:spAutoFit/>
              </a:bodyPr>
              <a:lstStyle/>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Coordenada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oMath>
                </a14:m>
                <a:r>
                  <a:rPr lang="pt-BR" sz="2400">
                    <a:latin typeface="Cambria Math" panose="02040503050406030204" pitchFamily="18" charset="0"/>
                    <a:ea typeface="Cambria Math" panose="02040503050406030204" pitchFamily="18" charset="0"/>
                    <a:sym typeface="Wingdings" panose="05000000000000000000" pitchFamily="2" charset="2"/>
                  </a:rPr>
                  <a:t>) da cidade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𝒊</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pt-BR" sz="2400" b="0">
                  <a:latin typeface="Cambria Math" panose="02040503050406030204" pitchFamily="18" charset="0"/>
                  <a:ea typeface="Cambria Math" panose="02040503050406030204" pitchFamily="18" charset="0"/>
                  <a:sym typeface="Wingdings" panose="05000000000000000000" pitchFamily="2" charset="2"/>
                </a:endParaRPr>
              </a:p>
              <a:p>
                <a:r>
                  <a:rPr lang="pt-BR" sz="2400" b="1" i="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b="0" i="1">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𝐷</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Distância da cidade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𝒊</m:t>
                    </m:r>
                  </m:oMath>
                </a14:m>
                <a:r>
                  <a:rPr lang="pt-BR" sz="2400" b="1">
                    <a:latin typeface="Cambria Math" panose="02040503050406030204" pitchFamily="18" charset="0"/>
                    <a:ea typeface="Cambria Math" panose="02040503050406030204" pitchFamily="18" charset="0"/>
                    <a:sym typeface="Wingdings" panose="05000000000000000000" pitchFamily="2" charset="2"/>
                  </a:rPr>
                  <a:t> </a:t>
                </a:r>
                <a:r>
                  <a:rPr lang="pt-BR" sz="2400">
                    <a:latin typeface="Cambria Math" panose="02040503050406030204" pitchFamily="18" charset="0"/>
                    <a:ea typeface="Cambria Math" panose="02040503050406030204" pitchFamily="18" charset="0"/>
                    <a:sym typeface="Wingdings" panose="05000000000000000000" pitchFamily="2" charset="2"/>
                  </a:rPr>
                  <a:t>para o centro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𝒋</m:t>
                    </m:r>
                  </m:oMath>
                </a14:m>
                <a:r>
                  <a:rPr lang="pt-BR" sz="2400">
                    <a:latin typeface="Cambria Math" panose="02040503050406030204" pitchFamily="18" charset="0"/>
                    <a:ea typeface="Cambria Math" panose="02040503050406030204" pitchFamily="18" charset="0"/>
                    <a:sym typeface="Wingdings" panose="05000000000000000000" pitchFamily="2" charset="2"/>
                  </a:rPr>
                  <a:t>,</a:t>
                </a:r>
              </a:p>
              <a:p>
                <a:r>
                  <a:rPr lang="pt-BR" sz="2400" b="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𝑖</m:t>
                    </m:r>
                    <m:r>
                      <a:rPr lang="pt-BR" sz="2400" i="1">
                        <a:latin typeface="Cambria Math" panose="02040503050406030204" pitchFamily="18" charset="0"/>
                        <a:ea typeface="Cambria Math" panose="02040503050406030204" pitchFamily="18" charset="0"/>
                        <a:sym typeface="Wingdings" panose="05000000000000000000" pitchFamily="2" charset="2"/>
                      </a:rPr>
                      <m:t>=1,…,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r>
                  <a:rPr lang="pt-BR" sz="240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𝑗</m:t>
                    </m:r>
                    <m:r>
                      <a:rPr lang="pt-BR" sz="2400" i="1">
                        <a:latin typeface="Cambria Math" panose="02040503050406030204" pitchFamily="18" charset="0"/>
                        <a:ea typeface="Cambria Math" panose="02040503050406030204" pitchFamily="18" charset="0"/>
                        <a:sym typeface="Wingdings" panose="05000000000000000000" pitchFamily="2" charset="2"/>
                      </a:rPr>
                      <m:t>=1,…,</m:t>
                    </m:r>
                    <m:r>
                      <a:rPr lang="pt-BR" sz="2400" i="1">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248314" y="2261232"/>
                <a:ext cx="5893837" cy="1599412"/>
              </a:xfrm>
              <a:prstGeom prst="rect">
                <a:avLst/>
              </a:prstGeom>
              <a:blipFill>
                <a:blip r:embed="rId2"/>
                <a:stretch>
                  <a:fillRect l="-310" t="-3053" b="-7634"/>
                </a:stretch>
              </a:blipFill>
            </p:spPr>
            <p:txBody>
              <a:bodyPr/>
              <a:lstStyle/>
              <a:p>
                <a:r>
                  <a:rPr lang="en-US">
                    <a:noFill/>
                  </a:rPr>
                  <a:t> </a:t>
                </a:r>
              </a:p>
            </p:txBody>
          </p:sp>
        </mc:Fallback>
      </mc:AlternateContent>
      <p:pic>
        <p:nvPicPr>
          <p:cNvPr id="1026" name="Picture 2" descr="undefined">
            <a:extLst>
              <a:ext uri="{FF2B5EF4-FFF2-40B4-BE49-F238E27FC236}">
                <a16:creationId xmlns:a16="http://schemas.microsoft.com/office/drawing/2014/main" id="{434D1F8A-E563-29E2-9B2C-41CE03386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151" y="2183843"/>
            <a:ext cx="5790433" cy="4109296"/>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Cantos Arredondados 1">
            <a:extLst>
              <a:ext uri="{FF2B5EF4-FFF2-40B4-BE49-F238E27FC236}">
                <a16:creationId xmlns:a16="http://schemas.microsoft.com/office/drawing/2014/main" id="{6A16C899-3CCD-439D-B287-3283A8477A23}"/>
              </a:ext>
            </a:extLst>
          </p:cNvPr>
          <p:cNvSpPr/>
          <p:nvPr/>
        </p:nvSpPr>
        <p:spPr>
          <a:xfrm>
            <a:off x="6038747" y="2071894"/>
            <a:ext cx="5963233" cy="4322126"/>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a:extLst>
              <a:ext uri="{FF2B5EF4-FFF2-40B4-BE49-F238E27FC236}">
                <a16:creationId xmlns:a16="http://schemas.microsoft.com/office/drawing/2014/main" id="{D126471E-67BA-2433-EDD6-E746A072D6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a:off x="146265" y="6124784"/>
            <a:ext cx="504270" cy="645336"/>
          </a:xfrm>
          <a:prstGeom prst="rect">
            <a:avLst/>
          </a:prstGeom>
        </p:spPr>
      </p:pic>
    </p:spTree>
    <p:extLst>
      <p:ext uri="{BB962C8B-B14F-4D97-AF65-F5344CB8AC3E}">
        <p14:creationId xmlns:p14="http://schemas.microsoft.com/office/powerpoint/2010/main" val="44028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954107"/>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a:p>
            <a:pPr algn="ctr"/>
            <a:r>
              <a:rPr lang="pt-BR" sz="2800" b="1">
                <a:latin typeface="Baskerville Old Face" panose="02020602080505020303" pitchFamily="18" charset="0"/>
                <a:ea typeface="Cambria Math" panose="02040503050406030204" pitchFamily="18" charset="0"/>
              </a:rPr>
              <a:t>Distância Euclidiana</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248314" y="2261232"/>
                <a:ext cx="5893837" cy="2720296"/>
              </a:xfrm>
              <a:prstGeom prst="rect">
                <a:avLst/>
              </a:prstGeom>
              <a:noFill/>
            </p:spPr>
            <p:txBody>
              <a:bodyPr wrap="square" rtlCol="0">
                <a:spAutoFit/>
              </a:bodyPr>
              <a:lstStyle/>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Coordenada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oMath>
                </a14:m>
                <a:r>
                  <a:rPr lang="pt-BR" sz="2400">
                    <a:latin typeface="Cambria Math" panose="02040503050406030204" pitchFamily="18" charset="0"/>
                    <a:ea typeface="Cambria Math" panose="02040503050406030204" pitchFamily="18" charset="0"/>
                    <a:sym typeface="Wingdings" panose="05000000000000000000" pitchFamily="2" charset="2"/>
                  </a:rPr>
                  <a:t>) da cidade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𝒊</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pt-BR" sz="2400" b="0">
                  <a:latin typeface="Cambria Math" panose="02040503050406030204" pitchFamily="18" charset="0"/>
                  <a:ea typeface="Cambria Math" panose="02040503050406030204" pitchFamily="18" charset="0"/>
                  <a:sym typeface="Wingdings" panose="05000000000000000000" pitchFamily="2" charset="2"/>
                </a:endParaRPr>
              </a:p>
              <a:p>
                <a:r>
                  <a:rPr lang="pt-BR" sz="2400" b="1" i="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b="0" i="1">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𝐷</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Distância da cidade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𝒊</m:t>
                    </m:r>
                  </m:oMath>
                </a14:m>
                <a:r>
                  <a:rPr lang="pt-BR" sz="2400" b="1">
                    <a:latin typeface="Cambria Math" panose="02040503050406030204" pitchFamily="18" charset="0"/>
                    <a:ea typeface="Cambria Math" panose="02040503050406030204" pitchFamily="18" charset="0"/>
                    <a:sym typeface="Wingdings" panose="05000000000000000000" pitchFamily="2" charset="2"/>
                  </a:rPr>
                  <a:t> </a:t>
                </a:r>
                <a:r>
                  <a:rPr lang="pt-BR" sz="2400">
                    <a:latin typeface="Cambria Math" panose="02040503050406030204" pitchFamily="18" charset="0"/>
                    <a:ea typeface="Cambria Math" panose="02040503050406030204" pitchFamily="18" charset="0"/>
                    <a:sym typeface="Wingdings" panose="05000000000000000000" pitchFamily="2" charset="2"/>
                  </a:rPr>
                  <a:t>para o centro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𝒋</m:t>
                    </m:r>
                  </m:oMath>
                </a14:m>
                <a:r>
                  <a:rPr lang="pt-BR" sz="2400">
                    <a:latin typeface="Cambria Math" panose="02040503050406030204" pitchFamily="18" charset="0"/>
                    <a:ea typeface="Cambria Math" panose="02040503050406030204" pitchFamily="18" charset="0"/>
                    <a:sym typeface="Wingdings" panose="05000000000000000000" pitchFamily="2" charset="2"/>
                  </a:rPr>
                  <a:t>,</a:t>
                </a:r>
              </a:p>
              <a:p>
                <a:r>
                  <a:rPr lang="pt-BR" sz="2400" b="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𝑖</m:t>
                    </m:r>
                    <m:r>
                      <a:rPr lang="pt-BR" sz="2400" i="1">
                        <a:latin typeface="Cambria Math" panose="02040503050406030204" pitchFamily="18" charset="0"/>
                        <a:ea typeface="Cambria Math" panose="02040503050406030204" pitchFamily="18" charset="0"/>
                        <a:sym typeface="Wingdings" panose="05000000000000000000" pitchFamily="2" charset="2"/>
                      </a:rPr>
                      <m:t>=1,…,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r>
                  <a:rPr lang="pt-BR" sz="240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𝑗</m:t>
                    </m:r>
                    <m:r>
                      <a:rPr lang="pt-BR" sz="2400" i="1">
                        <a:latin typeface="Cambria Math" panose="02040503050406030204" pitchFamily="18" charset="0"/>
                        <a:ea typeface="Cambria Math" panose="02040503050406030204" pitchFamily="18" charset="0"/>
                        <a:sym typeface="Wingdings" panose="05000000000000000000" pitchFamily="2" charset="2"/>
                      </a:rPr>
                      <m:t>=1,…,</m:t>
                    </m:r>
                    <m:r>
                      <a:rPr lang="pt-BR" sz="2400" i="1">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a:p>
                <a:endParaRPr lang="pt-BR" sz="2400">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𝐷</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1,  2</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a:t>
                </a:r>
                <a14:m>
                  <m:oMath xmlns:m="http://schemas.openxmlformats.org/officeDocument/2006/math">
                    <m:rad>
                      <m:radPr>
                        <m:degHide m:val="on"/>
                        <m:ctrlPr>
                          <a:rPr lang="pt-BR" sz="2400" i="1" smtClean="0">
                            <a:latin typeface="Cambria Math" panose="02040503050406030204" pitchFamily="18" charset="0"/>
                            <a:ea typeface="Cambria Math" panose="02040503050406030204" pitchFamily="18" charset="0"/>
                            <a:sym typeface="Wingdings" panose="05000000000000000000" pitchFamily="2" charset="2"/>
                          </a:rPr>
                        </m:ctrlPr>
                      </m:radPr>
                      <m:deg/>
                      <m:e>
                        <m:sSup>
                          <m:sSup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pPr>
                          <m:e>
                            <m:d>
                              <m:d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dPr>
                              <m:e>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sub>
                                    </m:sSub>
                                  </m:sub>
                                </m:sSub>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2</m:t>
                                        </m:r>
                                      </m:sub>
                                    </m:sSub>
                                  </m:sub>
                                </m:sSub>
                              </m:e>
                            </m:d>
                          </m:e>
                          <m:sup>
                            <m:r>
                              <a:rPr lang="pt-BR" sz="2400" b="0" i="1" smtClean="0">
                                <a:latin typeface="Cambria Math" panose="02040503050406030204" pitchFamily="18" charset="0"/>
                                <a:ea typeface="Cambria Math" panose="02040503050406030204" pitchFamily="18" charset="0"/>
                                <a:sym typeface="Wingdings" panose="05000000000000000000" pitchFamily="2" charset="2"/>
                              </a:rPr>
                              <m:t>2</m:t>
                            </m:r>
                          </m:sup>
                        </m:sSup>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sSup>
                          <m:sSup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pPr>
                          <m:e>
                            <m:d>
                              <m:d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dPr>
                              <m:e>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sub>
                                    </m:sSub>
                                  </m:sub>
                                </m:sSub>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2</m:t>
                                        </m:r>
                                      </m:sub>
                                    </m:sSub>
                                  </m:sub>
                                </m:sSub>
                              </m:e>
                            </m:d>
                          </m:e>
                          <m:sup>
                            <m:r>
                              <a:rPr lang="pt-BR" sz="2400" b="0" i="1" smtClean="0">
                                <a:latin typeface="Cambria Math" panose="02040503050406030204" pitchFamily="18" charset="0"/>
                                <a:ea typeface="Cambria Math" panose="02040503050406030204" pitchFamily="18" charset="0"/>
                                <a:sym typeface="Wingdings" panose="05000000000000000000" pitchFamily="2" charset="2"/>
                              </a:rPr>
                              <m:t>2</m:t>
                            </m:r>
                          </m:sup>
                        </m:sSup>
                      </m:e>
                    </m:rad>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248314" y="2261232"/>
                <a:ext cx="5893837" cy="2720296"/>
              </a:xfrm>
              <a:prstGeom prst="rect">
                <a:avLst/>
              </a:prstGeom>
              <a:blipFill>
                <a:blip r:embed="rId2"/>
                <a:stretch>
                  <a:fillRect l="-310" t="-1794"/>
                </a:stretch>
              </a:blipFill>
            </p:spPr>
            <p:txBody>
              <a:bodyPr/>
              <a:lstStyle/>
              <a:p>
                <a:r>
                  <a:rPr lang="en-US">
                    <a:noFill/>
                  </a:rPr>
                  <a:t> </a:t>
                </a:r>
              </a:p>
            </p:txBody>
          </p:sp>
        </mc:Fallback>
      </mc:AlternateContent>
      <p:pic>
        <p:nvPicPr>
          <p:cNvPr id="1026" name="Picture 2" descr="undefined">
            <a:extLst>
              <a:ext uri="{FF2B5EF4-FFF2-40B4-BE49-F238E27FC236}">
                <a16:creationId xmlns:a16="http://schemas.microsoft.com/office/drawing/2014/main" id="{434D1F8A-E563-29E2-9B2C-41CE03386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151" y="2183843"/>
            <a:ext cx="5790433" cy="4109296"/>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Cantos Arredondados 1">
            <a:extLst>
              <a:ext uri="{FF2B5EF4-FFF2-40B4-BE49-F238E27FC236}">
                <a16:creationId xmlns:a16="http://schemas.microsoft.com/office/drawing/2014/main" id="{6A16C899-3CCD-439D-B287-3283A8477A23}"/>
              </a:ext>
            </a:extLst>
          </p:cNvPr>
          <p:cNvSpPr/>
          <p:nvPr/>
        </p:nvSpPr>
        <p:spPr>
          <a:xfrm>
            <a:off x="6038747" y="2071894"/>
            <a:ext cx="5963233" cy="4322126"/>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a:extLst>
              <a:ext uri="{FF2B5EF4-FFF2-40B4-BE49-F238E27FC236}">
                <a16:creationId xmlns:a16="http://schemas.microsoft.com/office/drawing/2014/main" id="{EA64F45D-EB81-F768-F141-D09C77D413D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a:off x="146265" y="6124784"/>
            <a:ext cx="504270" cy="645336"/>
          </a:xfrm>
          <a:prstGeom prst="rect">
            <a:avLst/>
          </a:prstGeom>
        </p:spPr>
      </p:pic>
    </p:spTree>
    <p:extLst>
      <p:ext uri="{BB962C8B-B14F-4D97-AF65-F5344CB8AC3E}">
        <p14:creationId xmlns:p14="http://schemas.microsoft.com/office/powerpoint/2010/main" val="142414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954107"/>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a:p>
            <a:pPr algn="ctr"/>
            <a:r>
              <a:rPr lang="pt-BR" sz="2800" b="1">
                <a:latin typeface="Baskerville Old Face" panose="02020602080505020303" pitchFamily="18" charset="0"/>
                <a:ea typeface="Cambria Math" panose="02040503050406030204" pitchFamily="18" charset="0"/>
              </a:rPr>
              <a:t>Distância Euclidiana</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248314" y="2261232"/>
                <a:ext cx="5893837" cy="2720296"/>
              </a:xfrm>
              <a:prstGeom prst="rect">
                <a:avLst/>
              </a:prstGeom>
              <a:noFill/>
            </p:spPr>
            <p:txBody>
              <a:bodyPr wrap="square" rtlCol="0">
                <a:spAutoFit/>
              </a:bodyPr>
              <a:lstStyle/>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Coordenada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oMath>
                </a14:m>
                <a:r>
                  <a:rPr lang="pt-BR" sz="2400">
                    <a:latin typeface="Cambria Math" panose="02040503050406030204" pitchFamily="18" charset="0"/>
                    <a:ea typeface="Cambria Math" panose="02040503050406030204" pitchFamily="18" charset="0"/>
                    <a:sym typeface="Wingdings" panose="05000000000000000000" pitchFamily="2" charset="2"/>
                  </a:rPr>
                  <a:t>) da cidade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𝒊</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pt-BR" sz="2400" b="0">
                  <a:latin typeface="Cambria Math" panose="02040503050406030204" pitchFamily="18" charset="0"/>
                  <a:ea typeface="Cambria Math" panose="02040503050406030204" pitchFamily="18" charset="0"/>
                  <a:sym typeface="Wingdings" panose="05000000000000000000" pitchFamily="2" charset="2"/>
                </a:endParaRPr>
              </a:p>
              <a:p>
                <a:r>
                  <a:rPr lang="pt-BR" sz="2400" b="1" i="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b="0" i="1">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𝐷</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Distância da cidade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𝒊</m:t>
                    </m:r>
                  </m:oMath>
                </a14:m>
                <a:r>
                  <a:rPr lang="pt-BR" sz="2400" b="1">
                    <a:latin typeface="Cambria Math" panose="02040503050406030204" pitchFamily="18" charset="0"/>
                    <a:ea typeface="Cambria Math" panose="02040503050406030204" pitchFamily="18" charset="0"/>
                    <a:sym typeface="Wingdings" panose="05000000000000000000" pitchFamily="2" charset="2"/>
                  </a:rPr>
                  <a:t> </a:t>
                </a:r>
                <a:r>
                  <a:rPr lang="pt-BR" sz="2400">
                    <a:latin typeface="Cambria Math" panose="02040503050406030204" pitchFamily="18" charset="0"/>
                    <a:ea typeface="Cambria Math" panose="02040503050406030204" pitchFamily="18" charset="0"/>
                    <a:sym typeface="Wingdings" panose="05000000000000000000" pitchFamily="2" charset="2"/>
                  </a:rPr>
                  <a:t>para o centro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𝒋</m:t>
                    </m:r>
                  </m:oMath>
                </a14:m>
                <a:r>
                  <a:rPr lang="pt-BR" sz="2400">
                    <a:latin typeface="Cambria Math" panose="02040503050406030204" pitchFamily="18" charset="0"/>
                    <a:ea typeface="Cambria Math" panose="02040503050406030204" pitchFamily="18" charset="0"/>
                    <a:sym typeface="Wingdings" panose="05000000000000000000" pitchFamily="2" charset="2"/>
                  </a:rPr>
                  <a:t>,</a:t>
                </a:r>
              </a:p>
              <a:p>
                <a:r>
                  <a:rPr lang="pt-BR" sz="2400" b="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𝑖</m:t>
                    </m:r>
                    <m:r>
                      <a:rPr lang="pt-BR" sz="2400" i="1">
                        <a:latin typeface="Cambria Math" panose="02040503050406030204" pitchFamily="18" charset="0"/>
                        <a:ea typeface="Cambria Math" panose="02040503050406030204" pitchFamily="18" charset="0"/>
                        <a:sym typeface="Wingdings" panose="05000000000000000000" pitchFamily="2" charset="2"/>
                      </a:rPr>
                      <m:t>=1,…,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r>
                  <a:rPr lang="pt-BR" sz="240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𝑗</m:t>
                    </m:r>
                    <m:r>
                      <a:rPr lang="pt-BR" sz="2400" i="1">
                        <a:latin typeface="Cambria Math" panose="02040503050406030204" pitchFamily="18" charset="0"/>
                        <a:ea typeface="Cambria Math" panose="02040503050406030204" pitchFamily="18" charset="0"/>
                        <a:sym typeface="Wingdings" panose="05000000000000000000" pitchFamily="2" charset="2"/>
                      </a:rPr>
                      <m:t>=1,…,</m:t>
                    </m:r>
                    <m:r>
                      <a:rPr lang="pt-BR" sz="2400" i="1">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a:p>
                <a:endParaRPr lang="pt-BR" sz="2400">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𝐷</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𝑝</m:t>
                        </m:r>
                        <m:r>
                          <a:rPr lang="pt-BR" sz="2400" i="1">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𝑞</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a:t>
                </a:r>
                <a14:m>
                  <m:oMath xmlns:m="http://schemas.openxmlformats.org/officeDocument/2006/math">
                    <m:rad>
                      <m:radPr>
                        <m:degHide m:val="on"/>
                        <m:ctrlPr>
                          <a:rPr lang="pt-BR" sz="2400" i="1">
                            <a:latin typeface="Cambria Math" panose="02040503050406030204" pitchFamily="18" charset="0"/>
                            <a:ea typeface="Cambria Math" panose="02040503050406030204" pitchFamily="18" charset="0"/>
                            <a:sym typeface="Wingdings" panose="05000000000000000000" pitchFamily="2" charset="2"/>
                          </a:rPr>
                        </m:ctrlPr>
                      </m:radPr>
                      <m:deg/>
                      <m:e>
                        <m:sSup>
                          <m:sSupPr>
                            <m:ctrlPr>
                              <a:rPr lang="pt-BR" sz="2400" i="1">
                                <a:latin typeface="Cambria Math" panose="02040503050406030204" pitchFamily="18" charset="0"/>
                                <a:ea typeface="Cambria Math" panose="02040503050406030204" pitchFamily="18" charset="0"/>
                                <a:sym typeface="Wingdings" panose="05000000000000000000" pitchFamily="2" charset="2"/>
                              </a:rPr>
                            </m:ctrlPr>
                          </m:sSupPr>
                          <m:e>
                            <m:d>
                              <m:dPr>
                                <m:ctrlPr>
                                  <a:rPr lang="pt-BR" sz="2400" i="1">
                                    <a:latin typeface="Cambria Math" panose="02040503050406030204" pitchFamily="18" charset="0"/>
                                    <a:ea typeface="Cambria Math" panose="02040503050406030204" pitchFamily="18" charset="0"/>
                                    <a:sym typeface="Wingdings" panose="05000000000000000000" pitchFamily="2" charset="2"/>
                                  </a:rPr>
                                </m:ctrlPr>
                              </m:dPr>
                              <m:e>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𝑥</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𝑞</m:t>
                                        </m:r>
                                      </m:sub>
                                    </m:sSub>
                                  </m:sub>
                                </m:sSub>
                                <m:r>
                                  <a:rPr lang="pt-BR" sz="2400" i="1">
                                    <a:latin typeface="Cambria Math" panose="02040503050406030204" pitchFamily="18" charset="0"/>
                                    <a:ea typeface="Cambria Math" panose="02040503050406030204" pitchFamily="18" charset="0"/>
                                    <a:sym typeface="Wingdings" panose="05000000000000000000" pitchFamily="2" charset="2"/>
                                  </a:rPr>
                                  <m:t>−</m:t>
                                </m:r>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𝑥</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𝑝</m:t>
                                        </m:r>
                                      </m:sub>
                                    </m:sSub>
                                  </m:sub>
                                </m:sSub>
                              </m:e>
                            </m:d>
                          </m:e>
                          <m:sup>
                            <m:r>
                              <a:rPr lang="pt-BR" sz="2400" i="1">
                                <a:latin typeface="Cambria Math" panose="02040503050406030204" pitchFamily="18" charset="0"/>
                                <a:ea typeface="Cambria Math" panose="02040503050406030204" pitchFamily="18" charset="0"/>
                                <a:sym typeface="Wingdings" panose="05000000000000000000" pitchFamily="2" charset="2"/>
                              </a:rPr>
                              <m:t>2</m:t>
                            </m:r>
                          </m:sup>
                        </m:sSup>
                        <m:r>
                          <a:rPr lang="pt-BR" sz="2400" i="1">
                            <a:latin typeface="Cambria Math" panose="02040503050406030204" pitchFamily="18" charset="0"/>
                            <a:ea typeface="Cambria Math" panose="02040503050406030204" pitchFamily="18" charset="0"/>
                            <a:sym typeface="Wingdings" panose="05000000000000000000" pitchFamily="2" charset="2"/>
                          </a:rPr>
                          <m:t>+</m:t>
                        </m:r>
                        <m:sSup>
                          <m:sSupPr>
                            <m:ctrlPr>
                              <a:rPr lang="pt-BR" sz="2400" i="1">
                                <a:latin typeface="Cambria Math" panose="02040503050406030204" pitchFamily="18" charset="0"/>
                                <a:ea typeface="Cambria Math" panose="02040503050406030204" pitchFamily="18" charset="0"/>
                                <a:sym typeface="Wingdings" panose="05000000000000000000" pitchFamily="2" charset="2"/>
                              </a:rPr>
                            </m:ctrlPr>
                          </m:sSupPr>
                          <m:e>
                            <m:d>
                              <m:dPr>
                                <m:ctrlPr>
                                  <a:rPr lang="pt-BR" sz="2400" i="1">
                                    <a:latin typeface="Cambria Math" panose="02040503050406030204" pitchFamily="18" charset="0"/>
                                    <a:ea typeface="Cambria Math" panose="02040503050406030204" pitchFamily="18" charset="0"/>
                                    <a:sym typeface="Wingdings" panose="05000000000000000000" pitchFamily="2" charset="2"/>
                                  </a:rPr>
                                </m:ctrlPr>
                              </m:dPr>
                              <m:e>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𝑦</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𝑞</m:t>
                                        </m:r>
                                      </m:sub>
                                    </m:sSub>
                                  </m:sub>
                                </m:sSub>
                                <m:r>
                                  <a:rPr lang="pt-BR" sz="2400" i="1">
                                    <a:latin typeface="Cambria Math" panose="02040503050406030204" pitchFamily="18" charset="0"/>
                                    <a:ea typeface="Cambria Math" panose="02040503050406030204" pitchFamily="18" charset="0"/>
                                    <a:sym typeface="Wingdings" panose="05000000000000000000" pitchFamily="2" charset="2"/>
                                  </a:rPr>
                                  <m:t>−</m:t>
                                </m:r>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𝑦</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𝑝</m:t>
                                        </m:r>
                                      </m:sub>
                                    </m:sSub>
                                  </m:sub>
                                </m:sSub>
                              </m:e>
                            </m:d>
                          </m:e>
                          <m:sup>
                            <m:r>
                              <a:rPr lang="pt-BR" sz="2400" i="1">
                                <a:latin typeface="Cambria Math" panose="02040503050406030204" pitchFamily="18" charset="0"/>
                                <a:ea typeface="Cambria Math" panose="02040503050406030204" pitchFamily="18" charset="0"/>
                                <a:sym typeface="Wingdings" panose="05000000000000000000" pitchFamily="2" charset="2"/>
                              </a:rPr>
                              <m:t>2</m:t>
                            </m:r>
                          </m:sup>
                        </m:sSup>
                      </m:e>
                    </m:rad>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248314" y="2261232"/>
                <a:ext cx="5893837" cy="2720296"/>
              </a:xfrm>
              <a:prstGeom prst="rect">
                <a:avLst/>
              </a:prstGeom>
              <a:blipFill>
                <a:blip r:embed="rId2"/>
                <a:stretch>
                  <a:fillRect l="-310" t="-1794"/>
                </a:stretch>
              </a:blipFill>
            </p:spPr>
            <p:txBody>
              <a:bodyPr/>
              <a:lstStyle/>
              <a:p>
                <a:r>
                  <a:rPr lang="en-US">
                    <a:noFill/>
                  </a:rPr>
                  <a:t> </a:t>
                </a:r>
              </a:p>
            </p:txBody>
          </p:sp>
        </mc:Fallback>
      </mc:AlternateContent>
      <p:pic>
        <p:nvPicPr>
          <p:cNvPr id="1026" name="Picture 2" descr="undefined">
            <a:extLst>
              <a:ext uri="{FF2B5EF4-FFF2-40B4-BE49-F238E27FC236}">
                <a16:creationId xmlns:a16="http://schemas.microsoft.com/office/drawing/2014/main" id="{434D1F8A-E563-29E2-9B2C-41CE03386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151" y="2183843"/>
            <a:ext cx="5790433" cy="4109296"/>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Cantos Arredondados 1">
            <a:extLst>
              <a:ext uri="{FF2B5EF4-FFF2-40B4-BE49-F238E27FC236}">
                <a16:creationId xmlns:a16="http://schemas.microsoft.com/office/drawing/2014/main" id="{6A16C899-3CCD-439D-B287-3283A8477A23}"/>
              </a:ext>
            </a:extLst>
          </p:cNvPr>
          <p:cNvSpPr/>
          <p:nvPr/>
        </p:nvSpPr>
        <p:spPr>
          <a:xfrm>
            <a:off x="6038747" y="2071894"/>
            <a:ext cx="5963233" cy="4322126"/>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a:extLst>
              <a:ext uri="{FF2B5EF4-FFF2-40B4-BE49-F238E27FC236}">
                <a16:creationId xmlns:a16="http://schemas.microsoft.com/office/drawing/2014/main" id="{C31E97B9-1EE1-F360-B37D-8ED15FF6A1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a:off x="146265" y="6124784"/>
            <a:ext cx="504270" cy="645336"/>
          </a:xfrm>
          <a:prstGeom prst="rect">
            <a:avLst/>
          </a:prstGeom>
        </p:spPr>
      </p:pic>
    </p:spTree>
    <p:extLst>
      <p:ext uri="{BB962C8B-B14F-4D97-AF65-F5344CB8AC3E}">
        <p14:creationId xmlns:p14="http://schemas.microsoft.com/office/powerpoint/2010/main" val="135689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954107"/>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a:p>
            <a:pPr algn="ctr"/>
            <a:r>
              <a:rPr lang="pt-BR" sz="2800" b="1">
                <a:latin typeface="Baskerville Old Face" panose="02020602080505020303" pitchFamily="18" charset="0"/>
                <a:ea typeface="Cambria Math" panose="02040503050406030204" pitchFamily="18" charset="0"/>
              </a:rPr>
              <a:t>Distância Euclidiana</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248314" y="2261232"/>
                <a:ext cx="5893837" cy="2720296"/>
              </a:xfrm>
              <a:prstGeom prst="rect">
                <a:avLst/>
              </a:prstGeom>
              <a:noFill/>
            </p:spPr>
            <p:txBody>
              <a:bodyPr wrap="square" rtlCol="0">
                <a:spAutoFit/>
              </a:bodyPr>
              <a:lstStyle/>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Coordenada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oMath>
                </a14:m>
                <a:r>
                  <a:rPr lang="pt-BR" sz="2400">
                    <a:latin typeface="Cambria Math" panose="02040503050406030204" pitchFamily="18" charset="0"/>
                    <a:ea typeface="Cambria Math" panose="02040503050406030204" pitchFamily="18" charset="0"/>
                    <a:sym typeface="Wingdings" panose="05000000000000000000" pitchFamily="2" charset="2"/>
                  </a:rPr>
                  <a:t>) da cidade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𝒊</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pt-BR" sz="2400" b="0">
                  <a:latin typeface="Cambria Math" panose="02040503050406030204" pitchFamily="18" charset="0"/>
                  <a:ea typeface="Cambria Math" panose="02040503050406030204" pitchFamily="18" charset="0"/>
                  <a:sym typeface="Wingdings" panose="05000000000000000000" pitchFamily="2" charset="2"/>
                </a:endParaRPr>
              </a:p>
              <a:p>
                <a:r>
                  <a:rPr lang="pt-BR" sz="2400" b="1" i="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b="0" i="1">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𝐷</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Distância da cidade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𝒊</m:t>
                    </m:r>
                  </m:oMath>
                </a14:m>
                <a:r>
                  <a:rPr lang="pt-BR" sz="2400" b="1">
                    <a:latin typeface="Cambria Math" panose="02040503050406030204" pitchFamily="18" charset="0"/>
                    <a:ea typeface="Cambria Math" panose="02040503050406030204" pitchFamily="18" charset="0"/>
                    <a:sym typeface="Wingdings" panose="05000000000000000000" pitchFamily="2" charset="2"/>
                  </a:rPr>
                  <a:t> </a:t>
                </a:r>
                <a:r>
                  <a:rPr lang="pt-BR" sz="2400">
                    <a:latin typeface="Cambria Math" panose="02040503050406030204" pitchFamily="18" charset="0"/>
                    <a:ea typeface="Cambria Math" panose="02040503050406030204" pitchFamily="18" charset="0"/>
                    <a:sym typeface="Wingdings" panose="05000000000000000000" pitchFamily="2" charset="2"/>
                  </a:rPr>
                  <a:t>para o centro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𝒋</m:t>
                    </m:r>
                  </m:oMath>
                </a14:m>
                <a:r>
                  <a:rPr lang="pt-BR" sz="2400">
                    <a:latin typeface="Cambria Math" panose="02040503050406030204" pitchFamily="18" charset="0"/>
                    <a:ea typeface="Cambria Math" panose="02040503050406030204" pitchFamily="18" charset="0"/>
                    <a:sym typeface="Wingdings" panose="05000000000000000000" pitchFamily="2" charset="2"/>
                  </a:rPr>
                  <a:t>,</a:t>
                </a:r>
              </a:p>
              <a:p>
                <a:r>
                  <a:rPr lang="pt-BR" sz="2400" b="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𝑖</m:t>
                    </m:r>
                    <m:r>
                      <a:rPr lang="pt-BR" sz="2400" i="1">
                        <a:latin typeface="Cambria Math" panose="02040503050406030204" pitchFamily="18" charset="0"/>
                        <a:ea typeface="Cambria Math" panose="02040503050406030204" pitchFamily="18" charset="0"/>
                        <a:sym typeface="Wingdings" panose="05000000000000000000" pitchFamily="2" charset="2"/>
                      </a:rPr>
                      <m:t>=1,…,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r>
                  <a:rPr lang="pt-BR" sz="240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𝑗</m:t>
                    </m:r>
                    <m:r>
                      <a:rPr lang="pt-BR" sz="2400" i="1">
                        <a:latin typeface="Cambria Math" panose="02040503050406030204" pitchFamily="18" charset="0"/>
                        <a:ea typeface="Cambria Math" panose="02040503050406030204" pitchFamily="18" charset="0"/>
                        <a:sym typeface="Wingdings" panose="05000000000000000000" pitchFamily="2" charset="2"/>
                      </a:rPr>
                      <m:t>=1,…,</m:t>
                    </m:r>
                    <m:r>
                      <a:rPr lang="pt-BR" sz="2400" i="1">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a:p>
                <a:endParaRPr lang="pt-BR" sz="2400">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𝐷</m:t>
                        </m:r>
                      </m:e>
                      <m:sub>
                        <m:r>
                          <a:rPr lang="pt-BR" sz="2400" i="1">
                            <a:latin typeface="Cambria Math" panose="02040503050406030204" pitchFamily="18" charset="0"/>
                            <a:ea typeface="Cambria Math" panose="02040503050406030204" pitchFamily="18" charset="0"/>
                            <a:sym typeface="Wingdings" panose="05000000000000000000" pitchFamily="2" charset="2"/>
                          </a:rPr>
                          <m:t>𝑖</m:t>
                        </m:r>
                        <m:r>
                          <a:rPr lang="pt-BR" sz="2400" i="1">
                            <a:latin typeface="Cambria Math" panose="02040503050406030204" pitchFamily="18" charset="0"/>
                            <a:ea typeface="Cambria Math" panose="02040503050406030204" pitchFamily="18" charset="0"/>
                            <a:sym typeface="Wingdings" panose="05000000000000000000" pitchFamily="2" charset="2"/>
                          </a:rPr>
                          <m:t>,  </m:t>
                        </m:r>
                        <m:r>
                          <a:rPr lang="pt-BR" sz="2400" i="1">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a:t>
                </a:r>
                <a14:m>
                  <m:oMath xmlns:m="http://schemas.openxmlformats.org/officeDocument/2006/math">
                    <m:rad>
                      <m:radPr>
                        <m:degHide m:val="on"/>
                        <m:ctrlPr>
                          <a:rPr lang="pt-BR" sz="2400" i="1">
                            <a:latin typeface="Cambria Math" panose="02040503050406030204" pitchFamily="18" charset="0"/>
                            <a:ea typeface="Cambria Math" panose="02040503050406030204" pitchFamily="18" charset="0"/>
                            <a:sym typeface="Wingdings" panose="05000000000000000000" pitchFamily="2" charset="2"/>
                          </a:rPr>
                        </m:ctrlPr>
                      </m:radPr>
                      <m:deg/>
                      <m:e>
                        <m:sSup>
                          <m:sSupPr>
                            <m:ctrlPr>
                              <a:rPr lang="pt-BR" sz="2400" i="1">
                                <a:latin typeface="Cambria Math" panose="02040503050406030204" pitchFamily="18" charset="0"/>
                                <a:ea typeface="Cambria Math" panose="02040503050406030204" pitchFamily="18" charset="0"/>
                                <a:sym typeface="Wingdings" panose="05000000000000000000" pitchFamily="2" charset="2"/>
                              </a:rPr>
                            </m:ctrlPr>
                          </m:sSupPr>
                          <m:e>
                            <m:d>
                              <m:dPr>
                                <m:ctrlPr>
                                  <a:rPr lang="pt-BR" sz="2400" i="1">
                                    <a:latin typeface="Cambria Math" panose="02040503050406030204" pitchFamily="18" charset="0"/>
                                    <a:ea typeface="Cambria Math" panose="02040503050406030204" pitchFamily="18" charset="0"/>
                                    <a:sym typeface="Wingdings" panose="05000000000000000000" pitchFamily="2" charset="2"/>
                                  </a:rPr>
                                </m:ctrlPr>
                              </m:dPr>
                              <m:e>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𝑥</m:t>
                                        </m:r>
                                      </m:e>
                                      <m:sub>
                                        <m:r>
                                          <a:rPr lang="pt-BR" sz="2400" i="1">
                                            <a:latin typeface="Cambria Math" panose="02040503050406030204" pitchFamily="18" charset="0"/>
                                            <a:ea typeface="Cambria Math" panose="02040503050406030204" pitchFamily="18" charset="0"/>
                                            <a:sym typeface="Wingdings" panose="05000000000000000000" pitchFamily="2" charset="2"/>
                                          </a:rPr>
                                          <m:t>𝑖</m:t>
                                        </m:r>
                                      </m:sub>
                                    </m:sSub>
                                  </m:sub>
                                </m:sSub>
                                <m:r>
                                  <a:rPr lang="pt-BR" sz="2400" i="1">
                                    <a:latin typeface="Cambria Math" panose="02040503050406030204" pitchFamily="18" charset="0"/>
                                    <a:ea typeface="Cambria Math" panose="02040503050406030204" pitchFamily="18" charset="0"/>
                                    <a:sym typeface="Wingdings" panose="05000000000000000000" pitchFamily="2" charset="2"/>
                                  </a:rPr>
                                  <m:t>−</m:t>
                                </m:r>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𝑥</m:t>
                                        </m:r>
                                      </m:e>
                                      <m:sub>
                                        <m:r>
                                          <a:rPr lang="pt-BR" sz="2400" i="1">
                                            <a:latin typeface="Cambria Math" panose="02040503050406030204" pitchFamily="18" charset="0"/>
                                            <a:ea typeface="Cambria Math" panose="02040503050406030204" pitchFamily="18" charset="0"/>
                                            <a:sym typeface="Wingdings" panose="05000000000000000000" pitchFamily="2" charset="2"/>
                                          </a:rPr>
                                          <m:t>𝑗</m:t>
                                        </m:r>
                                      </m:sub>
                                    </m:sSub>
                                  </m:sub>
                                </m:sSub>
                              </m:e>
                            </m:d>
                          </m:e>
                          <m:sup>
                            <m:r>
                              <a:rPr lang="pt-BR" sz="2400" i="1">
                                <a:latin typeface="Cambria Math" panose="02040503050406030204" pitchFamily="18" charset="0"/>
                                <a:ea typeface="Cambria Math" panose="02040503050406030204" pitchFamily="18" charset="0"/>
                                <a:sym typeface="Wingdings" panose="05000000000000000000" pitchFamily="2" charset="2"/>
                              </a:rPr>
                              <m:t>2</m:t>
                            </m:r>
                          </m:sup>
                        </m:sSup>
                        <m:r>
                          <a:rPr lang="pt-BR" sz="2400" i="1">
                            <a:latin typeface="Cambria Math" panose="02040503050406030204" pitchFamily="18" charset="0"/>
                            <a:ea typeface="Cambria Math" panose="02040503050406030204" pitchFamily="18" charset="0"/>
                            <a:sym typeface="Wingdings" panose="05000000000000000000" pitchFamily="2" charset="2"/>
                          </a:rPr>
                          <m:t>+</m:t>
                        </m:r>
                        <m:sSup>
                          <m:sSupPr>
                            <m:ctrlPr>
                              <a:rPr lang="pt-BR" sz="2400" i="1">
                                <a:latin typeface="Cambria Math" panose="02040503050406030204" pitchFamily="18" charset="0"/>
                                <a:ea typeface="Cambria Math" panose="02040503050406030204" pitchFamily="18" charset="0"/>
                                <a:sym typeface="Wingdings" panose="05000000000000000000" pitchFamily="2" charset="2"/>
                              </a:rPr>
                            </m:ctrlPr>
                          </m:sSupPr>
                          <m:e>
                            <m:d>
                              <m:dPr>
                                <m:ctrlPr>
                                  <a:rPr lang="pt-BR" sz="2400" i="1">
                                    <a:latin typeface="Cambria Math" panose="02040503050406030204" pitchFamily="18" charset="0"/>
                                    <a:ea typeface="Cambria Math" panose="02040503050406030204" pitchFamily="18" charset="0"/>
                                    <a:sym typeface="Wingdings" panose="05000000000000000000" pitchFamily="2" charset="2"/>
                                  </a:rPr>
                                </m:ctrlPr>
                              </m:dPr>
                              <m:e>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𝑦</m:t>
                                        </m:r>
                                      </m:e>
                                      <m:sub>
                                        <m:r>
                                          <a:rPr lang="pt-BR" sz="2400" i="1">
                                            <a:latin typeface="Cambria Math" panose="02040503050406030204" pitchFamily="18" charset="0"/>
                                            <a:ea typeface="Cambria Math" panose="02040503050406030204" pitchFamily="18" charset="0"/>
                                            <a:sym typeface="Wingdings" panose="05000000000000000000" pitchFamily="2" charset="2"/>
                                          </a:rPr>
                                          <m:t>𝑖</m:t>
                                        </m:r>
                                      </m:sub>
                                    </m:sSub>
                                  </m:sub>
                                </m:sSub>
                                <m:r>
                                  <a:rPr lang="pt-BR" sz="2400" i="1">
                                    <a:latin typeface="Cambria Math" panose="02040503050406030204" pitchFamily="18" charset="0"/>
                                    <a:ea typeface="Cambria Math" panose="02040503050406030204" pitchFamily="18" charset="0"/>
                                    <a:sym typeface="Wingdings" panose="05000000000000000000" pitchFamily="2" charset="2"/>
                                  </a:rPr>
                                  <m:t>−</m:t>
                                </m:r>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𝑦</m:t>
                                        </m:r>
                                      </m:e>
                                      <m:sub>
                                        <m:r>
                                          <a:rPr lang="pt-BR" sz="2400" i="1">
                                            <a:latin typeface="Cambria Math" panose="02040503050406030204" pitchFamily="18" charset="0"/>
                                            <a:ea typeface="Cambria Math" panose="02040503050406030204" pitchFamily="18" charset="0"/>
                                            <a:sym typeface="Wingdings" panose="05000000000000000000" pitchFamily="2" charset="2"/>
                                          </a:rPr>
                                          <m:t>𝑗</m:t>
                                        </m:r>
                                      </m:sub>
                                    </m:sSub>
                                  </m:sub>
                                </m:sSub>
                              </m:e>
                            </m:d>
                          </m:e>
                          <m:sup>
                            <m:r>
                              <a:rPr lang="pt-BR" sz="2400" i="1">
                                <a:latin typeface="Cambria Math" panose="02040503050406030204" pitchFamily="18" charset="0"/>
                                <a:ea typeface="Cambria Math" panose="02040503050406030204" pitchFamily="18" charset="0"/>
                                <a:sym typeface="Wingdings" panose="05000000000000000000" pitchFamily="2" charset="2"/>
                              </a:rPr>
                              <m:t>2</m:t>
                            </m:r>
                          </m:sup>
                        </m:sSup>
                      </m:e>
                    </m:rad>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248314" y="2261232"/>
                <a:ext cx="5893837" cy="2720296"/>
              </a:xfrm>
              <a:prstGeom prst="rect">
                <a:avLst/>
              </a:prstGeom>
              <a:blipFill>
                <a:blip r:embed="rId2"/>
                <a:stretch>
                  <a:fillRect l="-310" t="-1794"/>
                </a:stretch>
              </a:blipFill>
            </p:spPr>
            <p:txBody>
              <a:bodyPr/>
              <a:lstStyle/>
              <a:p>
                <a:r>
                  <a:rPr lang="en-US">
                    <a:noFill/>
                  </a:rPr>
                  <a:t> </a:t>
                </a:r>
              </a:p>
            </p:txBody>
          </p:sp>
        </mc:Fallback>
      </mc:AlternateContent>
      <p:pic>
        <p:nvPicPr>
          <p:cNvPr id="1026" name="Picture 2" descr="undefined">
            <a:extLst>
              <a:ext uri="{FF2B5EF4-FFF2-40B4-BE49-F238E27FC236}">
                <a16:creationId xmlns:a16="http://schemas.microsoft.com/office/drawing/2014/main" id="{434D1F8A-E563-29E2-9B2C-41CE03386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151" y="2183843"/>
            <a:ext cx="5790433" cy="4109296"/>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Cantos Arredondados 1">
            <a:extLst>
              <a:ext uri="{FF2B5EF4-FFF2-40B4-BE49-F238E27FC236}">
                <a16:creationId xmlns:a16="http://schemas.microsoft.com/office/drawing/2014/main" id="{6A16C899-3CCD-439D-B287-3283A8477A23}"/>
              </a:ext>
            </a:extLst>
          </p:cNvPr>
          <p:cNvSpPr/>
          <p:nvPr/>
        </p:nvSpPr>
        <p:spPr>
          <a:xfrm>
            <a:off x="6038747" y="2071894"/>
            <a:ext cx="5963233" cy="4322126"/>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a:extLst>
              <a:ext uri="{FF2B5EF4-FFF2-40B4-BE49-F238E27FC236}">
                <a16:creationId xmlns:a16="http://schemas.microsoft.com/office/drawing/2014/main" id="{87EC6047-FE5D-6C92-8380-002FD8A818F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a:off x="146265" y="6124784"/>
            <a:ext cx="504270" cy="645336"/>
          </a:xfrm>
          <a:prstGeom prst="rect">
            <a:avLst/>
          </a:prstGeom>
        </p:spPr>
      </p:pic>
    </p:spTree>
    <p:extLst>
      <p:ext uri="{BB962C8B-B14F-4D97-AF65-F5344CB8AC3E}">
        <p14:creationId xmlns:p14="http://schemas.microsoft.com/office/powerpoint/2010/main" val="91561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954107"/>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a:p>
            <a:pPr algn="ctr"/>
            <a:r>
              <a:rPr lang="pt-BR" sz="2800" b="1">
                <a:latin typeface="Baskerville Old Face" panose="02020602080505020303" pitchFamily="18" charset="0"/>
                <a:ea typeface="Cambria Math" panose="02040503050406030204" pitchFamily="18" charset="0"/>
              </a:rPr>
              <a:t>Distância Euclidiana</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248314" y="2261232"/>
                <a:ext cx="5893837" cy="3458960"/>
              </a:xfrm>
              <a:prstGeom prst="rect">
                <a:avLst/>
              </a:prstGeom>
              <a:noFill/>
            </p:spPr>
            <p:txBody>
              <a:bodyPr wrap="square" rtlCol="0">
                <a:spAutoFit/>
              </a:bodyPr>
              <a:lstStyle/>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Coordenada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oMath>
                </a14:m>
                <a:r>
                  <a:rPr lang="pt-BR" sz="2400">
                    <a:latin typeface="Cambria Math" panose="02040503050406030204" pitchFamily="18" charset="0"/>
                    <a:ea typeface="Cambria Math" panose="02040503050406030204" pitchFamily="18" charset="0"/>
                    <a:sym typeface="Wingdings" panose="05000000000000000000" pitchFamily="2" charset="2"/>
                  </a:rPr>
                  <a:t>) da cidade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𝒊</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pt-BR" sz="2400" b="0">
                  <a:latin typeface="Cambria Math" panose="02040503050406030204" pitchFamily="18" charset="0"/>
                  <a:ea typeface="Cambria Math" panose="02040503050406030204" pitchFamily="18" charset="0"/>
                  <a:sym typeface="Wingdings" panose="05000000000000000000" pitchFamily="2" charset="2"/>
                </a:endParaRPr>
              </a:p>
              <a:p>
                <a:r>
                  <a:rPr lang="pt-BR" sz="2400" b="1" i="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b="0" i="1">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𝐷</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Distância da cidade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𝒊</m:t>
                    </m:r>
                  </m:oMath>
                </a14:m>
                <a:r>
                  <a:rPr lang="pt-BR" sz="2400" b="1">
                    <a:latin typeface="Cambria Math" panose="02040503050406030204" pitchFamily="18" charset="0"/>
                    <a:ea typeface="Cambria Math" panose="02040503050406030204" pitchFamily="18" charset="0"/>
                    <a:sym typeface="Wingdings" panose="05000000000000000000" pitchFamily="2" charset="2"/>
                  </a:rPr>
                  <a:t> </a:t>
                </a:r>
                <a:r>
                  <a:rPr lang="pt-BR" sz="2400">
                    <a:latin typeface="Cambria Math" panose="02040503050406030204" pitchFamily="18" charset="0"/>
                    <a:ea typeface="Cambria Math" panose="02040503050406030204" pitchFamily="18" charset="0"/>
                    <a:sym typeface="Wingdings" panose="05000000000000000000" pitchFamily="2" charset="2"/>
                  </a:rPr>
                  <a:t>para o centro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𝒋</m:t>
                    </m:r>
                  </m:oMath>
                </a14:m>
                <a:r>
                  <a:rPr lang="pt-BR" sz="2400">
                    <a:latin typeface="Cambria Math" panose="02040503050406030204" pitchFamily="18" charset="0"/>
                    <a:ea typeface="Cambria Math" panose="02040503050406030204" pitchFamily="18" charset="0"/>
                    <a:sym typeface="Wingdings" panose="05000000000000000000" pitchFamily="2" charset="2"/>
                  </a:rPr>
                  <a:t>,</a:t>
                </a:r>
              </a:p>
              <a:p>
                <a:r>
                  <a:rPr lang="pt-BR" sz="2400" b="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𝑖</m:t>
                    </m:r>
                    <m:r>
                      <a:rPr lang="pt-BR" sz="2400" i="1">
                        <a:latin typeface="Cambria Math" panose="02040503050406030204" pitchFamily="18" charset="0"/>
                        <a:ea typeface="Cambria Math" panose="02040503050406030204" pitchFamily="18" charset="0"/>
                        <a:sym typeface="Wingdings" panose="05000000000000000000" pitchFamily="2" charset="2"/>
                      </a:rPr>
                      <m:t>=1,…,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r>
                  <a:rPr lang="pt-BR" sz="240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𝑗</m:t>
                    </m:r>
                    <m:r>
                      <a:rPr lang="pt-BR" sz="2400" i="1">
                        <a:latin typeface="Cambria Math" panose="02040503050406030204" pitchFamily="18" charset="0"/>
                        <a:ea typeface="Cambria Math" panose="02040503050406030204" pitchFamily="18" charset="0"/>
                        <a:sym typeface="Wingdings" panose="05000000000000000000" pitchFamily="2" charset="2"/>
                      </a:rPr>
                      <m:t>=1,…,</m:t>
                    </m:r>
                    <m:r>
                      <a:rPr lang="pt-BR" sz="2400" i="1">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a:p>
                <a:endParaRPr lang="pt-BR" sz="2400">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𝐷</m:t>
                        </m:r>
                      </m:e>
                      <m:sub>
                        <m:r>
                          <a:rPr lang="pt-BR" sz="2400" i="1">
                            <a:latin typeface="Cambria Math" panose="02040503050406030204" pitchFamily="18" charset="0"/>
                            <a:ea typeface="Cambria Math" panose="02040503050406030204" pitchFamily="18" charset="0"/>
                            <a:sym typeface="Wingdings" panose="05000000000000000000" pitchFamily="2" charset="2"/>
                          </a:rPr>
                          <m:t>𝑖</m:t>
                        </m:r>
                        <m:r>
                          <a:rPr lang="pt-BR" sz="2400" i="1">
                            <a:latin typeface="Cambria Math" panose="02040503050406030204" pitchFamily="18" charset="0"/>
                            <a:ea typeface="Cambria Math" panose="02040503050406030204" pitchFamily="18" charset="0"/>
                            <a:sym typeface="Wingdings" panose="05000000000000000000" pitchFamily="2" charset="2"/>
                          </a:rPr>
                          <m:t>,  </m:t>
                        </m:r>
                        <m:r>
                          <a:rPr lang="pt-BR" sz="2400" i="1">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a:t>
                </a:r>
                <a14:m>
                  <m:oMath xmlns:m="http://schemas.openxmlformats.org/officeDocument/2006/math">
                    <m:rad>
                      <m:radPr>
                        <m:degHide m:val="on"/>
                        <m:ctrlPr>
                          <a:rPr lang="pt-BR" sz="2400" i="1">
                            <a:latin typeface="Cambria Math" panose="02040503050406030204" pitchFamily="18" charset="0"/>
                            <a:ea typeface="Cambria Math" panose="02040503050406030204" pitchFamily="18" charset="0"/>
                            <a:sym typeface="Wingdings" panose="05000000000000000000" pitchFamily="2" charset="2"/>
                          </a:rPr>
                        </m:ctrlPr>
                      </m:radPr>
                      <m:deg/>
                      <m:e>
                        <m:sSup>
                          <m:sSupPr>
                            <m:ctrlPr>
                              <a:rPr lang="pt-BR" sz="2400" i="1">
                                <a:latin typeface="Cambria Math" panose="02040503050406030204" pitchFamily="18" charset="0"/>
                                <a:ea typeface="Cambria Math" panose="02040503050406030204" pitchFamily="18" charset="0"/>
                                <a:sym typeface="Wingdings" panose="05000000000000000000" pitchFamily="2" charset="2"/>
                              </a:rPr>
                            </m:ctrlPr>
                          </m:sSupPr>
                          <m:e>
                            <m:d>
                              <m:dPr>
                                <m:ctrlPr>
                                  <a:rPr lang="pt-BR" sz="2400" i="1">
                                    <a:latin typeface="Cambria Math" panose="02040503050406030204" pitchFamily="18" charset="0"/>
                                    <a:ea typeface="Cambria Math" panose="02040503050406030204" pitchFamily="18" charset="0"/>
                                    <a:sym typeface="Wingdings" panose="05000000000000000000" pitchFamily="2" charset="2"/>
                                  </a:rPr>
                                </m:ctrlPr>
                              </m:dPr>
                              <m:e>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𝑥</m:t>
                                        </m:r>
                                      </m:e>
                                      <m:sub>
                                        <m:r>
                                          <a:rPr lang="pt-BR" sz="2400" i="1">
                                            <a:latin typeface="Cambria Math" panose="02040503050406030204" pitchFamily="18" charset="0"/>
                                            <a:ea typeface="Cambria Math" panose="02040503050406030204" pitchFamily="18" charset="0"/>
                                            <a:sym typeface="Wingdings" panose="05000000000000000000" pitchFamily="2" charset="2"/>
                                          </a:rPr>
                                          <m:t>𝑖</m:t>
                                        </m:r>
                                      </m:sub>
                                    </m:sSub>
                                  </m:sub>
                                </m:sSub>
                                <m:r>
                                  <a:rPr lang="pt-BR" sz="2400" i="1">
                                    <a:latin typeface="Cambria Math" panose="02040503050406030204" pitchFamily="18" charset="0"/>
                                    <a:ea typeface="Cambria Math" panose="02040503050406030204" pitchFamily="18" charset="0"/>
                                    <a:sym typeface="Wingdings" panose="05000000000000000000" pitchFamily="2" charset="2"/>
                                  </a:rPr>
                                  <m:t>−</m:t>
                                </m:r>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𝑥</m:t>
                                        </m:r>
                                      </m:e>
                                      <m:sub>
                                        <m:r>
                                          <a:rPr lang="pt-BR" sz="2400" i="1">
                                            <a:latin typeface="Cambria Math" panose="02040503050406030204" pitchFamily="18" charset="0"/>
                                            <a:ea typeface="Cambria Math" panose="02040503050406030204" pitchFamily="18" charset="0"/>
                                            <a:sym typeface="Wingdings" panose="05000000000000000000" pitchFamily="2" charset="2"/>
                                          </a:rPr>
                                          <m:t>𝑗</m:t>
                                        </m:r>
                                      </m:sub>
                                    </m:sSub>
                                  </m:sub>
                                </m:sSub>
                              </m:e>
                            </m:d>
                          </m:e>
                          <m:sup>
                            <m:r>
                              <a:rPr lang="pt-BR" sz="2400" i="1">
                                <a:latin typeface="Cambria Math" panose="02040503050406030204" pitchFamily="18" charset="0"/>
                                <a:ea typeface="Cambria Math" panose="02040503050406030204" pitchFamily="18" charset="0"/>
                                <a:sym typeface="Wingdings" panose="05000000000000000000" pitchFamily="2" charset="2"/>
                              </a:rPr>
                              <m:t>2</m:t>
                            </m:r>
                          </m:sup>
                        </m:sSup>
                        <m:r>
                          <a:rPr lang="pt-BR" sz="2400" i="1">
                            <a:latin typeface="Cambria Math" panose="02040503050406030204" pitchFamily="18" charset="0"/>
                            <a:ea typeface="Cambria Math" panose="02040503050406030204" pitchFamily="18" charset="0"/>
                            <a:sym typeface="Wingdings" panose="05000000000000000000" pitchFamily="2" charset="2"/>
                          </a:rPr>
                          <m:t>+</m:t>
                        </m:r>
                        <m:sSup>
                          <m:sSupPr>
                            <m:ctrlPr>
                              <a:rPr lang="pt-BR" sz="2400" i="1">
                                <a:latin typeface="Cambria Math" panose="02040503050406030204" pitchFamily="18" charset="0"/>
                                <a:ea typeface="Cambria Math" panose="02040503050406030204" pitchFamily="18" charset="0"/>
                                <a:sym typeface="Wingdings" panose="05000000000000000000" pitchFamily="2" charset="2"/>
                              </a:rPr>
                            </m:ctrlPr>
                          </m:sSupPr>
                          <m:e>
                            <m:d>
                              <m:dPr>
                                <m:ctrlPr>
                                  <a:rPr lang="pt-BR" sz="2400" i="1">
                                    <a:latin typeface="Cambria Math" panose="02040503050406030204" pitchFamily="18" charset="0"/>
                                    <a:ea typeface="Cambria Math" panose="02040503050406030204" pitchFamily="18" charset="0"/>
                                    <a:sym typeface="Wingdings" panose="05000000000000000000" pitchFamily="2" charset="2"/>
                                  </a:rPr>
                                </m:ctrlPr>
                              </m:dPr>
                              <m:e>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𝑦</m:t>
                                        </m:r>
                                      </m:e>
                                      <m:sub>
                                        <m:r>
                                          <a:rPr lang="pt-BR" sz="2400" i="1">
                                            <a:latin typeface="Cambria Math" panose="02040503050406030204" pitchFamily="18" charset="0"/>
                                            <a:ea typeface="Cambria Math" panose="02040503050406030204" pitchFamily="18" charset="0"/>
                                            <a:sym typeface="Wingdings" panose="05000000000000000000" pitchFamily="2" charset="2"/>
                                          </a:rPr>
                                          <m:t>𝑖</m:t>
                                        </m:r>
                                      </m:sub>
                                    </m:sSub>
                                  </m:sub>
                                </m:sSub>
                                <m:r>
                                  <a:rPr lang="pt-BR" sz="2400" i="1">
                                    <a:latin typeface="Cambria Math" panose="02040503050406030204" pitchFamily="18" charset="0"/>
                                    <a:ea typeface="Cambria Math" panose="02040503050406030204" pitchFamily="18" charset="0"/>
                                    <a:sym typeface="Wingdings" panose="05000000000000000000" pitchFamily="2" charset="2"/>
                                  </a:rPr>
                                  <m:t>−</m:t>
                                </m:r>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𝑦</m:t>
                                        </m:r>
                                      </m:e>
                                      <m:sub>
                                        <m:r>
                                          <a:rPr lang="pt-BR" sz="2400" i="1">
                                            <a:latin typeface="Cambria Math" panose="02040503050406030204" pitchFamily="18" charset="0"/>
                                            <a:ea typeface="Cambria Math" panose="02040503050406030204" pitchFamily="18" charset="0"/>
                                            <a:sym typeface="Wingdings" panose="05000000000000000000" pitchFamily="2" charset="2"/>
                                          </a:rPr>
                                          <m:t>𝑗</m:t>
                                        </m:r>
                                      </m:sub>
                                    </m:sSub>
                                  </m:sub>
                                </m:sSub>
                              </m:e>
                            </m:d>
                          </m:e>
                          <m:sup>
                            <m:r>
                              <a:rPr lang="pt-BR" sz="2400" i="1">
                                <a:latin typeface="Cambria Math" panose="02040503050406030204" pitchFamily="18" charset="0"/>
                                <a:ea typeface="Cambria Math" panose="02040503050406030204" pitchFamily="18" charset="0"/>
                                <a:sym typeface="Wingdings" panose="05000000000000000000" pitchFamily="2" charset="2"/>
                              </a:rPr>
                              <m:t>2</m:t>
                            </m:r>
                          </m:sup>
                        </m:sSup>
                      </m:e>
                    </m:rad>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a:p>
                <a:r>
                  <a:rPr lang="pt-BR" sz="240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𝑖</m:t>
                    </m:r>
                    <m:r>
                      <a:rPr lang="pt-BR" sz="2400" i="1">
                        <a:latin typeface="Cambria Math" panose="02040503050406030204" pitchFamily="18" charset="0"/>
                        <a:ea typeface="Cambria Math" panose="02040503050406030204" pitchFamily="18" charset="0"/>
                        <a:sym typeface="Wingdings" panose="05000000000000000000" pitchFamily="2" charset="2"/>
                      </a:rPr>
                      <m:t>=1,…,</m:t>
                    </m:r>
                    <m:r>
                      <a:rPr lang="pt-BR" sz="2400" i="1">
                        <a:latin typeface="Cambria Math" panose="02040503050406030204" pitchFamily="18" charset="0"/>
                        <a:ea typeface="Cambria Math" panose="02040503050406030204" pitchFamily="18" charset="0"/>
                        <a:sym typeface="Wingdings" panose="05000000000000000000" pitchFamily="2" charset="2"/>
                      </a:rPr>
                      <m:t>𝑚</m:t>
                    </m:r>
                    <m:r>
                      <a:rPr lang="pt-BR" sz="2400" i="1">
                        <a:latin typeface="Cambria Math" panose="02040503050406030204" pitchFamily="18" charset="0"/>
                        <a:ea typeface="Cambria Math" panose="02040503050406030204" pitchFamily="18" charset="0"/>
                        <a:sym typeface="Wingdings" panose="05000000000000000000" pitchFamily="2" charset="2"/>
                      </a:rPr>
                      <m:t>,</m:t>
                    </m:r>
                  </m:oMath>
                </a14:m>
                <a:r>
                  <a:rPr lang="pt-BR" sz="240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𝑗</m:t>
                    </m:r>
                    <m:r>
                      <a:rPr lang="pt-BR" sz="2400" i="1">
                        <a:latin typeface="Cambria Math" panose="02040503050406030204" pitchFamily="18" charset="0"/>
                        <a:ea typeface="Cambria Math" panose="02040503050406030204" pitchFamily="18" charset="0"/>
                        <a:sym typeface="Wingdings" panose="05000000000000000000" pitchFamily="2" charset="2"/>
                      </a:rPr>
                      <m:t>=1,…,</m:t>
                    </m:r>
                    <m:r>
                      <a:rPr lang="pt-BR" sz="2400" i="1">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a:p>
                <a:endParaRPr lang="pt-BR" sz="2400">
                  <a:latin typeface="Cambria Math" panose="02040503050406030204" pitchFamily="18" charset="0"/>
                  <a:ea typeface="Cambria Math" panose="02040503050406030204" pitchFamily="18" charset="0"/>
                  <a:sym typeface="Wingdings" panose="05000000000000000000" pitchFamily="2" charset="2"/>
                </a:endParaRP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248314" y="2261232"/>
                <a:ext cx="5893837" cy="3458960"/>
              </a:xfrm>
              <a:prstGeom prst="rect">
                <a:avLst/>
              </a:prstGeom>
              <a:blipFill>
                <a:blip r:embed="rId2"/>
                <a:stretch>
                  <a:fillRect l="-310" t="-1411"/>
                </a:stretch>
              </a:blipFill>
            </p:spPr>
            <p:txBody>
              <a:bodyPr/>
              <a:lstStyle/>
              <a:p>
                <a:r>
                  <a:rPr lang="en-US">
                    <a:noFill/>
                  </a:rPr>
                  <a:t> </a:t>
                </a:r>
              </a:p>
            </p:txBody>
          </p:sp>
        </mc:Fallback>
      </mc:AlternateContent>
      <p:pic>
        <p:nvPicPr>
          <p:cNvPr id="1026" name="Picture 2" descr="undefined">
            <a:extLst>
              <a:ext uri="{FF2B5EF4-FFF2-40B4-BE49-F238E27FC236}">
                <a16:creationId xmlns:a16="http://schemas.microsoft.com/office/drawing/2014/main" id="{434D1F8A-E563-29E2-9B2C-41CE03386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151" y="2183843"/>
            <a:ext cx="5790433" cy="4109296"/>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Cantos Arredondados 1">
            <a:extLst>
              <a:ext uri="{FF2B5EF4-FFF2-40B4-BE49-F238E27FC236}">
                <a16:creationId xmlns:a16="http://schemas.microsoft.com/office/drawing/2014/main" id="{6A16C899-3CCD-439D-B287-3283A8477A23}"/>
              </a:ext>
            </a:extLst>
          </p:cNvPr>
          <p:cNvSpPr/>
          <p:nvPr/>
        </p:nvSpPr>
        <p:spPr>
          <a:xfrm>
            <a:off x="6038747" y="2071894"/>
            <a:ext cx="5963233" cy="4322126"/>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a:extLst>
              <a:ext uri="{FF2B5EF4-FFF2-40B4-BE49-F238E27FC236}">
                <a16:creationId xmlns:a16="http://schemas.microsoft.com/office/drawing/2014/main" id="{AC858401-3ADD-7340-3FF6-3D689D0C7E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a:off x="146265" y="6124784"/>
            <a:ext cx="504270" cy="645336"/>
          </a:xfrm>
          <a:prstGeom prst="rect">
            <a:avLst/>
          </a:prstGeom>
        </p:spPr>
      </p:pic>
    </p:spTree>
    <p:extLst>
      <p:ext uri="{BB962C8B-B14F-4D97-AF65-F5344CB8AC3E}">
        <p14:creationId xmlns:p14="http://schemas.microsoft.com/office/powerpoint/2010/main" val="298837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Variáveis de Decisão</a:t>
            </a:r>
          </a:p>
        </p:txBody>
      </p:sp>
      <p:sp>
        <p:nvSpPr>
          <p:cNvPr id="8" name="CaixaDeTexto 7">
            <a:extLst>
              <a:ext uri="{FF2B5EF4-FFF2-40B4-BE49-F238E27FC236}">
                <a16:creationId xmlns:a16="http://schemas.microsoft.com/office/drawing/2014/main" id="{8D326380-F8C1-93C7-C3A9-B74CC11D2D61}"/>
              </a:ext>
            </a:extLst>
          </p:cNvPr>
          <p:cNvSpPr txBox="1"/>
          <p:nvPr/>
        </p:nvSpPr>
        <p:spPr>
          <a:xfrm>
            <a:off x="650535" y="2228671"/>
            <a:ext cx="10890929" cy="1200329"/>
          </a:xfrm>
          <a:prstGeom prst="rect">
            <a:avLst/>
          </a:prstGeom>
          <a:noFill/>
        </p:spPr>
        <p:txBody>
          <a:bodyPr wrap="square" rtlCol="0">
            <a:spAutoFit/>
          </a:bodyPr>
          <a:lstStyle/>
          <a:p>
            <a:endParaRPr lang="pt-BR" sz="2400">
              <a:latin typeface="Cambria Math" panose="02040503050406030204" pitchFamily="18" charset="0"/>
              <a:ea typeface="Cambria Math" panose="02040503050406030204" pitchFamily="18" charset="0"/>
              <a:sym typeface="Wingdings" panose="05000000000000000000" pitchFamily="2" charset="2"/>
            </a:endParaRPr>
          </a:p>
          <a:p>
            <a:endParaRPr lang="pt-BR" sz="2400">
              <a:latin typeface="Cambria Math" panose="02040503050406030204" pitchFamily="18" charset="0"/>
              <a:ea typeface="Cambria Math" panose="02040503050406030204" pitchFamily="18" charset="0"/>
              <a:sym typeface="Wingdings" panose="05000000000000000000" pitchFamily="2" charset="2"/>
            </a:endParaRPr>
          </a:p>
          <a:p>
            <a:endParaRPr lang="pt-BR" sz="2400">
              <a:latin typeface="Cambria Math" panose="02040503050406030204" pitchFamily="18" charset="0"/>
              <a:ea typeface="Cambria Math" panose="02040503050406030204" pitchFamily="18" charset="0"/>
              <a:sym typeface="Wingdings" panose="05000000000000000000" pitchFamily="2" charset="2"/>
            </a:endParaRP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86CFCAAD-3540-1F79-FB5D-D44FD0FF8DA1}"/>
                  </a:ext>
                </a:extLst>
              </p:cNvPr>
              <p:cNvSpPr txBox="1"/>
              <p:nvPr/>
            </p:nvSpPr>
            <p:spPr>
              <a:xfrm>
                <a:off x="1702357" y="2228671"/>
                <a:ext cx="8787282" cy="1259832"/>
              </a:xfrm>
              <a:prstGeom prst="rect">
                <a:avLst/>
              </a:prstGeom>
              <a:noFill/>
            </p:spPr>
            <p:txBody>
              <a:bodyPr wrap="square" rtlCol="0">
                <a:spAutoFit/>
              </a:bodyPr>
              <a:lstStyle/>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dirty="0">
                    <a:latin typeface="Cambria Math" panose="02040503050406030204" pitchFamily="18" charset="0"/>
                    <a:ea typeface="Cambria Math" panose="02040503050406030204" pitchFamily="18" charset="0"/>
                    <a:sym typeface="Wingdings" panose="05000000000000000000" pitchFamily="2" charset="2"/>
                  </a:rPr>
                  <a:t>     Se centro de Distribuição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𝒊</m:t>
                    </m:r>
                  </m:oMath>
                </a14:m>
                <a:r>
                  <a:rPr lang="pt-BR" sz="2400" b="0" dirty="0">
                    <a:latin typeface="Cambria Math" panose="02040503050406030204" pitchFamily="18" charset="0"/>
                    <a:ea typeface="Cambria Math" panose="02040503050406030204" pitchFamily="18" charset="0"/>
                    <a:sym typeface="Wingdings" panose="05000000000000000000" pitchFamily="2" charset="2"/>
                  </a:rPr>
                  <a:t>, atende ou não a Cidade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𝒋</m:t>
                    </m:r>
                  </m:oMath>
                </a14:m>
                <a:r>
                  <a:rPr lang="pt-BR" sz="2400" dirty="0">
                    <a:latin typeface="Cambria Math" panose="02040503050406030204" pitchFamily="18" charset="0"/>
                    <a:ea typeface="Cambria Math" panose="02040503050406030204" pitchFamily="18" charset="0"/>
                    <a:sym typeface="Wingdings" panose="05000000000000000000" pitchFamily="2" charset="2"/>
                  </a:rPr>
                  <a:t>,</a:t>
                </a:r>
              </a:p>
              <a:p>
                <a:r>
                  <a:rPr lang="pt-BR" sz="2400" b="1" i="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𝐶</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r>
                      <a:rPr lang="pt-BR" sz="2400" b="0" i="1" smtClean="0">
                        <a:latin typeface="Cambria Math" panose="02040503050406030204" pitchFamily="18" charset="0"/>
                        <a:ea typeface="Cambria Math" panose="02040503050406030204" pitchFamily="18" charset="0"/>
                        <a:sym typeface="Wingdings" panose="05000000000000000000" pitchFamily="2" charset="2"/>
                      </a:rPr>
                      <m:t>=1,…,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𝑛</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oMath>
                </a14:m>
                <a:br>
                  <a:rPr lang="pt-BR" sz="2400" b="0" i="1" dirty="0">
                    <a:latin typeface="Cambria Math" panose="02040503050406030204" pitchFamily="18" charset="0"/>
                    <a:ea typeface="Cambria Math" panose="02040503050406030204" pitchFamily="18" charset="0"/>
                    <a:sym typeface="Wingdings" panose="05000000000000000000" pitchFamily="2" charset="2"/>
                  </a:rPr>
                </a:br>
                <a:r>
                  <a:rPr lang="pt-BR" sz="2400" b="0" i="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d>
                      <m:dPr>
                        <m:begChr m:val="{"/>
                        <m:endChr m:val="}"/>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dPr>
                      <m:e>
                        <m:r>
                          <a:rPr lang="pt-BR" sz="2400" b="0" i="1" smtClean="0">
                            <a:latin typeface="Cambria Math" panose="02040503050406030204" pitchFamily="18" charset="0"/>
                            <a:ea typeface="Cambria Math" panose="02040503050406030204" pitchFamily="18" charset="0"/>
                            <a:sym typeface="Wingdings" panose="05000000000000000000" pitchFamily="2" charset="2"/>
                          </a:rPr>
                          <m:t>0, 1</m:t>
                        </m:r>
                      </m:e>
                    </m:d>
                  </m:oMath>
                </a14:m>
                <a:endParaRPr lang="pt-BR" sz="2400" b="0" i="1" dirty="0">
                  <a:latin typeface="Cambria Math" panose="02040503050406030204" pitchFamily="18" charset="0"/>
                  <a:ea typeface="Cambria Math" panose="02040503050406030204" pitchFamily="18" charset="0"/>
                  <a:sym typeface="Wingdings" panose="05000000000000000000" pitchFamily="2" charset="2"/>
                </a:endParaRPr>
              </a:p>
            </p:txBody>
          </p:sp>
        </mc:Choice>
        <mc:Fallback xmlns="">
          <p:sp>
            <p:nvSpPr>
              <p:cNvPr id="3" name="CaixaDeTexto 2">
                <a:extLst>
                  <a:ext uri="{FF2B5EF4-FFF2-40B4-BE49-F238E27FC236}">
                    <a16:creationId xmlns:a16="http://schemas.microsoft.com/office/drawing/2014/main" id="{86CFCAAD-3540-1F79-FB5D-D44FD0FF8DA1}"/>
                  </a:ext>
                </a:extLst>
              </p:cNvPr>
              <p:cNvSpPr txBox="1">
                <a:spLocks noRot="1" noChangeAspect="1" noMove="1" noResize="1" noEditPoints="1" noAdjustHandles="1" noChangeArrowheads="1" noChangeShapeType="1" noTextEdit="1"/>
              </p:cNvSpPr>
              <p:nvPr/>
            </p:nvSpPr>
            <p:spPr>
              <a:xfrm>
                <a:off x="1702357" y="2228671"/>
                <a:ext cx="8787282" cy="1259832"/>
              </a:xfrm>
              <a:prstGeom prst="rect">
                <a:avLst/>
              </a:prstGeom>
              <a:blipFill>
                <a:blip r:embed="rId2"/>
                <a:stretch>
                  <a:fillRect t="-4369" b="-3883"/>
                </a:stretch>
              </a:blipFill>
            </p:spPr>
            <p:txBody>
              <a:bodyPr/>
              <a:lstStyle/>
              <a:p>
                <a:r>
                  <a:rPr lang="en-US">
                    <a:noFill/>
                  </a:rPr>
                  <a:t> </a:t>
                </a:r>
              </a:p>
            </p:txBody>
          </p:sp>
        </mc:Fallback>
      </mc:AlternateContent>
      <p:pic>
        <p:nvPicPr>
          <p:cNvPr id="2" name="Imagem 1">
            <a:extLst>
              <a:ext uri="{FF2B5EF4-FFF2-40B4-BE49-F238E27FC236}">
                <a16:creationId xmlns:a16="http://schemas.microsoft.com/office/drawing/2014/main" id="{3B39F663-21D3-CCE2-5F1C-DBBFC6FA8AA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flipH="1">
            <a:off x="11541464" y="6124784"/>
            <a:ext cx="504270" cy="645336"/>
          </a:xfrm>
          <a:prstGeom prst="rect">
            <a:avLst/>
          </a:prstGeom>
        </p:spPr>
      </p:pic>
    </p:spTree>
    <p:extLst>
      <p:ext uri="{BB962C8B-B14F-4D97-AF65-F5344CB8AC3E}">
        <p14:creationId xmlns:p14="http://schemas.microsoft.com/office/powerpoint/2010/main" val="205950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Variáveis de Decisão</a:t>
            </a:r>
          </a:p>
        </p:txBody>
      </p:sp>
      <p:sp>
        <p:nvSpPr>
          <p:cNvPr id="8" name="CaixaDeTexto 7">
            <a:extLst>
              <a:ext uri="{FF2B5EF4-FFF2-40B4-BE49-F238E27FC236}">
                <a16:creationId xmlns:a16="http://schemas.microsoft.com/office/drawing/2014/main" id="{8D326380-F8C1-93C7-C3A9-B74CC11D2D61}"/>
              </a:ext>
            </a:extLst>
          </p:cNvPr>
          <p:cNvSpPr txBox="1"/>
          <p:nvPr/>
        </p:nvSpPr>
        <p:spPr>
          <a:xfrm>
            <a:off x="650535" y="2228671"/>
            <a:ext cx="10890929" cy="1200329"/>
          </a:xfrm>
          <a:prstGeom prst="rect">
            <a:avLst/>
          </a:prstGeom>
          <a:noFill/>
        </p:spPr>
        <p:txBody>
          <a:bodyPr wrap="square" rtlCol="0">
            <a:spAutoFit/>
          </a:bodyPr>
          <a:lstStyle/>
          <a:p>
            <a:endParaRPr lang="pt-BR" sz="2400">
              <a:latin typeface="Cambria Math" panose="02040503050406030204" pitchFamily="18" charset="0"/>
              <a:ea typeface="Cambria Math" panose="02040503050406030204" pitchFamily="18" charset="0"/>
              <a:sym typeface="Wingdings" panose="05000000000000000000" pitchFamily="2" charset="2"/>
            </a:endParaRPr>
          </a:p>
          <a:p>
            <a:endParaRPr lang="pt-BR" sz="2400">
              <a:latin typeface="Cambria Math" panose="02040503050406030204" pitchFamily="18" charset="0"/>
              <a:ea typeface="Cambria Math" panose="02040503050406030204" pitchFamily="18" charset="0"/>
              <a:sym typeface="Wingdings" panose="05000000000000000000" pitchFamily="2" charset="2"/>
            </a:endParaRPr>
          </a:p>
          <a:p>
            <a:endParaRPr lang="pt-BR" sz="2400">
              <a:latin typeface="Cambria Math" panose="02040503050406030204" pitchFamily="18" charset="0"/>
              <a:ea typeface="Cambria Math" panose="02040503050406030204" pitchFamily="18" charset="0"/>
              <a:sym typeface="Wingdings" panose="05000000000000000000" pitchFamily="2" charset="2"/>
            </a:endParaRP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86CFCAAD-3540-1F79-FB5D-D44FD0FF8DA1}"/>
                  </a:ext>
                </a:extLst>
              </p:cNvPr>
              <p:cNvSpPr txBox="1"/>
              <p:nvPr/>
            </p:nvSpPr>
            <p:spPr>
              <a:xfrm>
                <a:off x="1702357" y="2228671"/>
                <a:ext cx="8787282" cy="2737160"/>
              </a:xfrm>
              <a:prstGeom prst="rect">
                <a:avLst/>
              </a:prstGeom>
              <a:noFill/>
            </p:spPr>
            <p:txBody>
              <a:bodyPr wrap="square" rtlCol="0">
                <a:spAutoFit/>
              </a:bodyPr>
              <a:lstStyle/>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dirty="0">
                    <a:latin typeface="Cambria Math" panose="02040503050406030204" pitchFamily="18" charset="0"/>
                    <a:ea typeface="Cambria Math" panose="02040503050406030204" pitchFamily="18" charset="0"/>
                    <a:sym typeface="Wingdings" panose="05000000000000000000" pitchFamily="2" charset="2"/>
                  </a:rPr>
                  <a:t>     Se centro de Distribuição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𝒊</m:t>
                    </m:r>
                  </m:oMath>
                </a14:m>
                <a:r>
                  <a:rPr lang="pt-BR" sz="2400" b="0" dirty="0">
                    <a:latin typeface="Cambria Math" panose="02040503050406030204" pitchFamily="18" charset="0"/>
                    <a:ea typeface="Cambria Math" panose="02040503050406030204" pitchFamily="18" charset="0"/>
                    <a:sym typeface="Wingdings" panose="05000000000000000000" pitchFamily="2" charset="2"/>
                  </a:rPr>
                  <a:t>, atende ou não a Cidade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𝒋</m:t>
                    </m:r>
                  </m:oMath>
                </a14:m>
                <a:r>
                  <a:rPr lang="pt-BR" sz="2400" dirty="0">
                    <a:latin typeface="Cambria Math" panose="02040503050406030204" pitchFamily="18" charset="0"/>
                    <a:ea typeface="Cambria Math" panose="02040503050406030204" pitchFamily="18" charset="0"/>
                    <a:sym typeface="Wingdings" panose="05000000000000000000" pitchFamily="2" charset="2"/>
                  </a:rPr>
                  <a:t>,</a:t>
                </a:r>
              </a:p>
              <a:p>
                <a:r>
                  <a:rPr lang="pt-BR" sz="2400" b="1" i="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𝐶</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r>
                      <a:rPr lang="pt-BR" sz="2400" b="0" i="1" smtClean="0">
                        <a:latin typeface="Cambria Math" panose="02040503050406030204" pitchFamily="18" charset="0"/>
                        <a:ea typeface="Cambria Math" panose="02040503050406030204" pitchFamily="18" charset="0"/>
                        <a:sym typeface="Wingdings" panose="05000000000000000000" pitchFamily="2" charset="2"/>
                      </a:rPr>
                      <m:t>=1,…,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𝑛</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oMath>
                </a14:m>
                <a:br>
                  <a:rPr lang="pt-BR" sz="2400" b="0" i="1" dirty="0">
                    <a:latin typeface="Cambria Math" panose="02040503050406030204" pitchFamily="18" charset="0"/>
                    <a:ea typeface="Cambria Math" panose="02040503050406030204" pitchFamily="18" charset="0"/>
                    <a:sym typeface="Wingdings" panose="05000000000000000000" pitchFamily="2" charset="2"/>
                  </a:rPr>
                </a:br>
                <a:r>
                  <a:rPr lang="pt-BR" sz="2400" b="0" i="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d>
                      <m:dPr>
                        <m:begChr m:val="{"/>
                        <m:endChr m:val="}"/>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dPr>
                      <m:e>
                        <m:r>
                          <a:rPr lang="pt-BR" sz="2400" b="0" i="1" smtClean="0">
                            <a:latin typeface="Cambria Math" panose="02040503050406030204" pitchFamily="18" charset="0"/>
                            <a:ea typeface="Cambria Math" panose="02040503050406030204" pitchFamily="18" charset="0"/>
                            <a:sym typeface="Wingdings" panose="05000000000000000000" pitchFamily="2" charset="2"/>
                          </a:rPr>
                          <m:t>0, 1</m:t>
                        </m:r>
                      </m:e>
                    </m:d>
                  </m:oMath>
                </a14:m>
                <a:endParaRPr lang="pt-BR" sz="2400" b="0" i="1" dirty="0">
                  <a:latin typeface="Cambria Math" panose="02040503050406030204" pitchFamily="18" charset="0"/>
                  <a:ea typeface="Cambria Math" panose="02040503050406030204" pitchFamily="18" charset="0"/>
                  <a:sym typeface="Wingdings" panose="05000000000000000000" pitchFamily="2" charset="2"/>
                </a:endParaRPr>
              </a:p>
              <a:p>
                <a:r>
                  <a:rPr lang="pt-BR" sz="2400" b="0" i="1" dirty="0">
                    <a:latin typeface="Cambria Math" panose="02040503050406030204" pitchFamily="18" charset="0"/>
                    <a:ea typeface="Cambria Math" panose="02040503050406030204" pitchFamily="18" charset="0"/>
                    <a:sym typeface="Wingdings" panose="05000000000000000000" pitchFamily="2" charset="2"/>
                  </a:rPr>
                  <a:t> </a:t>
                </a: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sub>
                    </m:sSub>
                  </m:oMath>
                </a14:m>
                <a:r>
                  <a:rPr lang="pt-BR" sz="2400" dirty="0">
                    <a:latin typeface="Cambria Math" panose="02040503050406030204" pitchFamily="18" charset="0"/>
                    <a:ea typeface="Cambria Math" panose="02040503050406030204" pitchFamily="18" charset="0"/>
                    <a:sym typeface="Wingdings" panose="05000000000000000000" pitchFamily="2" charset="2"/>
                  </a:rPr>
                  <a:t>       Se cidade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𝒊</m:t>
                    </m:r>
                  </m:oMath>
                </a14:m>
                <a:r>
                  <a:rPr lang="pt-BR" sz="2400" dirty="0">
                    <a:latin typeface="Cambria Math" panose="02040503050406030204" pitchFamily="18" charset="0"/>
                    <a:ea typeface="Cambria Math" panose="02040503050406030204" pitchFamily="18" charset="0"/>
                    <a:sym typeface="Wingdings" panose="05000000000000000000" pitchFamily="2" charset="2"/>
                  </a:rPr>
                  <a:t> é ou não um Centro de Distribuição,</a:t>
                </a:r>
              </a:p>
              <a:p>
                <a:r>
                  <a:rPr lang="pt-BR" sz="2400" b="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𝐶</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oMath>
                </a14:m>
                <a:br>
                  <a:rPr lang="pt-BR" sz="2400" b="0" i="1" dirty="0">
                    <a:latin typeface="Cambria Math" panose="02040503050406030204" pitchFamily="18" charset="0"/>
                    <a:ea typeface="Cambria Math" panose="02040503050406030204" pitchFamily="18" charset="0"/>
                    <a:sym typeface="Wingdings" panose="05000000000000000000" pitchFamily="2" charset="2"/>
                  </a:rPr>
                </a:br>
                <a:r>
                  <a:rPr lang="pt-BR" sz="2400" b="0" i="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sub>
                    </m:sSub>
                    <m:r>
                      <a:rPr lang="pt-BR" sz="2400" b="0" i="1" smtClean="0">
                        <a:latin typeface="Cambria Math" panose="02040503050406030204" pitchFamily="18" charset="0"/>
                        <a:ea typeface="Cambria Math" panose="02040503050406030204" pitchFamily="18" charset="0"/>
                        <a:sym typeface="Wingdings" panose="05000000000000000000" pitchFamily="2" charset="2"/>
                      </a:rPr>
                      <m:t>={0, 1}</m:t>
                    </m:r>
                  </m:oMath>
                </a14:m>
                <a:endParaRPr lang="pt-BR" sz="2400" b="0" dirty="0">
                  <a:latin typeface="Cambria Math" panose="02040503050406030204" pitchFamily="18" charset="0"/>
                  <a:ea typeface="Cambria Math" panose="02040503050406030204" pitchFamily="18" charset="0"/>
                  <a:sym typeface="Wingdings" panose="05000000000000000000" pitchFamily="2" charset="2"/>
                </a:endParaRPr>
              </a:p>
            </p:txBody>
          </p:sp>
        </mc:Choice>
        <mc:Fallback xmlns="">
          <p:sp>
            <p:nvSpPr>
              <p:cNvPr id="3" name="CaixaDeTexto 2">
                <a:extLst>
                  <a:ext uri="{FF2B5EF4-FFF2-40B4-BE49-F238E27FC236}">
                    <a16:creationId xmlns:a16="http://schemas.microsoft.com/office/drawing/2014/main" id="{86CFCAAD-3540-1F79-FB5D-D44FD0FF8DA1}"/>
                  </a:ext>
                </a:extLst>
              </p:cNvPr>
              <p:cNvSpPr txBox="1">
                <a:spLocks noRot="1" noChangeAspect="1" noMove="1" noResize="1" noEditPoints="1" noAdjustHandles="1" noChangeArrowheads="1" noChangeShapeType="1" noTextEdit="1"/>
              </p:cNvSpPr>
              <p:nvPr/>
            </p:nvSpPr>
            <p:spPr>
              <a:xfrm>
                <a:off x="1702357" y="2228671"/>
                <a:ext cx="8787282" cy="2737160"/>
              </a:xfrm>
              <a:prstGeom prst="rect">
                <a:avLst/>
              </a:prstGeom>
              <a:blipFill>
                <a:blip r:embed="rId2"/>
                <a:stretch>
                  <a:fillRect l="-208" t="-2004" b="-2450"/>
                </a:stretch>
              </a:blipFill>
            </p:spPr>
            <p:txBody>
              <a:bodyPr/>
              <a:lstStyle/>
              <a:p>
                <a:r>
                  <a:rPr lang="en-US">
                    <a:noFill/>
                  </a:rPr>
                  <a:t> </a:t>
                </a:r>
              </a:p>
            </p:txBody>
          </p:sp>
        </mc:Fallback>
      </mc:AlternateContent>
      <p:pic>
        <p:nvPicPr>
          <p:cNvPr id="4" name="Imagem 3">
            <a:extLst>
              <a:ext uri="{FF2B5EF4-FFF2-40B4-BE49-F238E27FC236}">
                <a16:creationId xmlns:a16="http://schemas.microsoft.com/office/drawing/2014/main" id="{B45C73B2-AD5F-A124-C008-9484AEBF73D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flipH="1">
            <a:off x="11541464" y="6124784"/>
            <a:ext cx="504270" cy="645336"/>
          </a:xfrm>
          <a:prstGeom prst="rect">
            <a:avLst/>
          </a:prstGeom>
        </p:spPr>
      </p:pic>
    </p:spTree>
    <p:extLst>
      <p:ext uri="{BB962C8B-B14F-4D97-AF65-F5344CB8AC3E}">
        <p14:creationId xmlns:p14="http://schemas.microsoft.com/office/powerpoint/2010/main" val="414772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Analizando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510321" y="1507828"/>
            <a:ext cx="11171353" cy="4608471"/>
          </a:xfrm>
        </p:spPr>
        <p:txBody>
          <a:bodyPr/>
          <a:lstStyle/>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“Determine quais localidades devem ser escolhidas para abrigar os centros de distribuição, (...) de modo que se minimize a distância total percorrida para as entregas semanais.” – Segundo o item A.</a:t>
            </a:r>
          </a:p>
          <a:p>
            <a:pPr marL="342900" indent="-342900">
              <a:buFont typeface="Arial" panose="020B0604020202020204" pitchFamily="34" charset="0"/>
              <a:buChar char="•"/>
            </a:pPr>
            <a:r>
              <a:rPr lang="pt-BR" sz="2400" b="1" dirty="0">
                <a:latin typeface="Cambria Math" panose="02040503050406030204" pitchFamily="18" charset="0"/>
                <a:ea typeface="Cambria Math" panose="02040503050406030204" pitchFamily="18" charset="0"/>
              </a:rPr>
              <a:t>Devemos minimizar a distância total percorrida por todos os CDs após efetuarem todas as entregas à todas as Localizações</a:t>
            </a:r>
          </a:p>
        </p:txBody>
      </p:sp>
      <p:pic>
        <p:nvPicPr>
          <p:cNvPr id="10" name="Imagem 9" descr="Gráfico, Gráfico de dispersão&#10;&#10;Descrição gerada automaticamente">
            <a:extLst>
              <a:ext uri="{FF2B5EF4-FFF2-40B4-BE49-F238E27FC236}">
                <a16:creationId xmlns:a16="http://schemas.microsoft.com/office/drawing/2014/main" id="{4074BB4C-7E2B-7B68-578C-B8203C0D8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7624" y="4297512"/>
            <a:ext cx="5696745" cy="2105319"/>
          </a:xfrm>
          <a:prstGeom prst="rect">
            <a:avLst/>
          </a:prstGeom>
          <a:ln w="19050">
            <a:solidFill>
              <a:schemeClr val="tx1"/>
            </a:solidFill>
          </a:ln>
          <a:effectLst>
            <a:outerShdw blurRad="63500" sx="102000" sy="102000" algn="ctr" rotWithShape="0">
              <a:prstClr val="black">
                <a:alpha val="40000"/>
              </a:prstClr>
            </a:outerShdw>
          </a:effectLst>
        </p:spPr>
      </p:pic>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3CBA58A2-D524-DA3A-05E8-BFCF94A4DA9E}"/>
                  </a:ext>
                </a:extLst>
              </p:cNvPr>
              <p:cNvSpPr txBox="1"/>
              <p:nvPr/>
            </p:nvSpPr>
            <p:spPr>
              <a:xfrm>
                <a:off x="5742038" y="4935794"/>
                <a:ext cx="2681221" cy="5421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800" b="1" i="1" dirty="0" smtClean="0">
                              <a:solidFill>
                                <a:srgbClr val="00FFCC"/>
                              </a:solidFill>
                              <a:latin typeface="Cambria Math" panose="02040503050406030204" pitchFamily="18" charset="0"/>
                            </a:rPr>
                          </m:ctrlPr>
                        </m:sSubPr>
                        <m:e>
                          <m:r>
                            <a:rPr lang="pt-BR" sz="2800" b="1" i="1" dirty="0" smtClean="0">
                              <a:solidFill>
                                <a:srgbClr val="00FFCC"/>
                              </a:solidFill>
                              <a:latin typeface="Cambria Math" panose="02040503050406030204" pitchFamily="18" charset="0"/>
                            </a:rPr>
                            <m:t>𝑫</m:t>
                          </m:r>
                        </m:e>
                        <m:sub>
                          <m:r>
                            <a:rPr lang="pt-BR" sz="2800" b="1" i="1" dirty="0" smtClean="0">
                              <a:solidFill>
                                <a:srgbClr val="00FFCC"/>
                              </a:solidFill>
                              <a:latin typeface="Cambria Math" panose="02040503050406030204" pitchFamily="18" charset="0"/>
                            </a:rPr>
                            <m:t>𝑳</m:t>
                          </m:r>
                          <m:r>
                            <a:rPr lang="pt-BR" sz="2800" b="1" i="1" dirty="0" smtClean="0">
                              <a:solidFill>
                                <a:srgbClr val="00FFCC"/>
                              </a:solidFill>
                              <a:latin typeface="Cambria Math" panose="02040503050406030204" pitchFamily="18" charset="0"/>
                            </a:rPr>
                            <m:t>𝟏𝟒</m:t>
                          </m:r>
                          <m:r>
                            <a:rPr lang="pt-BR" sz="2800" b="1" i="1" dirty="0" smtClean="0">
                              <a:solidFill>
                                <a:srgbClr val="00FFCC"/>
                              </a:solidFill>
                              <a:latin typeface="Cambria Math" panose="02040503050406030204" pitchFamily="18" charset="0"/>
                            </a:rPr>
                            <m:t>, </m:t>
                          </m:r>
                          <m:r>
                            <a:rPr lang="pt-BR" sz="2800" b="1" i="1" dirty="0" smtClean="0">
                              <a:solidFill>
                                <a:srgbClr val="00FFCC"/>
                              </a:solidFill>
                              <a:latin typeface="Cambria Math" panose="02040503050406030204" pitchFamily="18" charset="0"/>
                            </a:rPr>
                            <m:t>𝑳</m:t>
                          </m:r>
                          <m:r>
                            <a:rPr lang="pt-BR" sz="2800" b="1" i="1" dirty="0" smtClean="0">
                              <a:solidFill>
                                <a:srgbClr val="00FFCC"/>
                              </a:solidFill>
                              <a:latin typeface="Cambria Math" panose="02040503050406030204" pitchFamily="18" charset="0"/>
                            </a:rPr>
                            <m:t>𝟏𝟓</m:t>
                          </m:r>
                        </m:sub>
                      </m:sSub>
                    </m:oMath>
                  </m:oMathPara>
                </a14:m>
                <a:endParaRPr lang="pt-BR" sz="2800" b="1" dirty="0"/>
              </a:p>
            </p:txBody>
          </p:sp>
        </mc:Choice>
        <mc:Fallback xmlns="">
          <p:sp>
            <p:nvSpPr>
              <p:cNvPr id="11" name="CaixaDeTexto 10">
                <a:extLst>
                  <a:ext uri="{FF2B5EF4-FFF2-40B4-BE49-F238E27FC236}">
                    <a16:creationId xmlns:a16="http://schemas.microsoft.com/office/drawing/2014/main" id="{3CBA58A2-D524-DA3A-05E8-BFCF94A4DA9E}"/>
                  </a:ext>
                </a:extLst>
              </p:cNvPr>
              <p:cNvSpPr txBox="1">
                <a:spLocks noRot="1" noChangeAspect="1" noMove="1" noResize="1" noEditPoints="1" noAdjustHandles="1" noChangeArrowheads="1" noChangeShapeType="1" noTextEdit="1"/>
              </p:cNvSpPr>
              <p:nvPr/>
            </p:nvSpPr>
            <p:spPr>
              <a:xfrm>
                <a:off x="5742038" y="4935794"/>
                <a:ext cx="2681221" cy="542136"/>
              </a:xfrm>
              <a:prstGeom prst="rect">
                <a:avLst/>
              </a:prstGeom>
              <a:blipFill>
                <a:blip r:embed="rId3"/>
                <a:stretch>
                  <a:fillRect/>
                </a:stretch>
              </a:blipFill>
            </p:spPr>
            <p:txBody>
              <a:bodyPr/>
              <a:lstStyle/>
              <a:p>
                <a:r>
                  <a:rPr lang="en-US">
                    <a:noFill/>
                  </a:rPr>
                  <a:t> </a:t>
                </a:r>
              </a:p>
            </p:txBody>
          </p:sp>
        </mc:Fallback>
      </mc:AlternateContent>
      <p:pic>
        <p:nvPicPr>
          <p:cNvPr id="3" name="Imagem 2">
            <a:extLst>
              <a:ext uri="{FF2B5EF4-FFF2-40B4-BE49-F238E27FC236}">
                <a16:creationId xmlns:a16="http://schemas.microsoft.com/office/drawing/2014/main" id="{7B659C93-0584-F2F2-5065-46CA2981322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flipH="1">
            <a:off x="11541464" y="6124784"/>
            <a:ext cx="504270" cy="645336"/>
          </a:xfrm>
          <a:prstGeom prst="rect">
            <a:avLst/>
          </a:prstGeom>
        </p:spPr>
      </p:pic>
    </p:spTree>
    <p:extLst>
      <p:ext uri="{BB962C8B-B14F-4D97-AF65-F5344CB8AC3E}">
        <p14:creationId xmlns:p14="http://schemas.microsoft.com/office/powerpoint/2010/main" val="72998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Analizando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510321" y="1507828"/>
            <a:ext cx="11171353" cy="4608471"/>
          </a:xfrm>
        </p:spPr>
        <p:txBody>
          <a:bodyPr/>
          <a:lstStyle/>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“Determine quais localidades devem ser escolhidas para abrigar os centros de distribuição, (...) de modo que se minimize a distância total percorrida para as entregas semanais.” – Segundo o item A.</a:t>
            </a:r>
          </a:p>
          <a:p>
            <a:pPr marL="342900" indent="-342900">
              <a:buFont typeface="Arial" panose="020B0604020202020204" pitchFamily="34" charset="0"/>
              <a:buChar char="•"/>
            </a:pPr>
            <a:r>
              <a:rPr lang="pt-BR" sz="2400" b="1" dirty="0">
                <a:latin typeface="Cambria Math" panose="02040503050406030204" pitchFamily="18" charset="0"/>
                <a:ea typeface="Cambria Math" panose="02040503050406030204" pitchFamily="18" charset="0"/>
              </a:rPr>
              <a:t>Devemos minimizar a distância total percorrida por todos os CDs após efetuarem todas as entregas à todas as Localizações</a:t>
            </a:r>
          </a:p>
        </p:txBody>
      </p:sp>
      <p:pic>
        <p:nvPicPr>
          <p:cNvPr id="4" name="Imagem 3" descr="Gráfico, Gráfico de dispersão&#10;&#10;Descrição gerada automaticamente">
            <a:extLst>
              <a:ext uri="{FF2B5EF4-FFF2-40B4-BE49-F238E27FC236}">
                <a16:creationId xmlns:a16="http://schemas.microsoft.com/office/drawing/2014/main" id="{5E7E63FF-FF6C-FA0E-930B-7A13C30FF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2860" y="4287986"/>
            <a:ext cx="5706271" cy="2114845"/>
          </a:xfrm>
          <a:prstGeom prst="rect">
            <a:avLst/>
          </a:prstGeom>
          <a:ln w="19050">
            <a:solidFill>
              <a:schemeClr val="tx1"/>
            </a:solidFill>
          </a:ln>
          <a:effectLst>
            <a:outerShdw blurRad="63500" sx="102000" sy="102000" algn="ctr" rotWithShape="0">
              <a:prstClr val="black">
                <a:alpha val="40000"/>
              </a:prstClr>
            </a:outerShdw>
          </a:effectLst>
        </p:spPr>
      </p:pic>
      <p:pic>
        <p:nvPicPr>
          <p:cNvPr id="3" name="Imagem 2">
            <a:extLst>
              <a:ext uri="{FF2B5EF4-FFF2-40B4-BE49-F238E27FC236}">
                <a16:creationId xmlns:a16="http://schemas.microsoft.com/office/drawing/2014/main" id="{2EFF5770-BF0D-25CE-B476-BDF317206FF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flipH="1">
            <a:off x="11541464" y="6124784"/>
            <a:ext cx="504270" cy="645336"/>
          </a:xfrm>
          <a:prstGeom prst="rect">
            <a:avLst/>
          </a:prstGeom>
        </p:spPr>
      </p:pic>
    </p:spTree>
    <p:extLst>
      <p:ext uri="{BB962C8B-B14F-4D97-AF65-F5344CB8AC3E}">
        <p14:creationId xmlns:p14="http://schemas.microsoft.com/office/powerpoint/2010/main" val="313268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Gráfico, Gráfico de radar&#10;&#10;Descrição gerada automaticamente">
            <a:extLst>
              <a:ext uri="{FF2B5EF4-FFF2-40B4-BE49-F238E27FC236}">
                <a16:creationId xmlns:a16="http://schemas.microsoft.com/office/drawing/2014/main" id="{E0D5CB83-BB4D-CBEA-FA4D-DB8DA767BC97}"/>
              </a:ext>
            </a:extLst>
          </p:cNvPr>
          <p:cNvPicPr>
            <a:picLocks noChangeAspect="1"/>
          </p:cNvPicPr>
          <p:nvPr/>
        </p:nvPicPr>
        <p:blipFill rotWithShape="1">
          <a:blip r:embed="rId2">
            <a:extLst>
              <a:ext uri="{28A0092B-C50C-407E-A947-70E740481C1C}">
                <a14:useLocalDpi xmlns:a14="http://schemas.microsoft.com/office/drawing/2010/main" val="0"/>
              </a:ext>
            </a:extLst>
          </a:blip>
          <a:srcRect l="3658" t="1550" r="5418" b="3246"/>
          <a:stretch/>
        </p:blipFill>
        <p:spPr>
          <a:xfrm>
            <a:off x="4193853" y="2580344"/>
            <a:ext cx="3804288" cy="3867108"/>
          </a:xfrm>
          <a:prstGeom prst="rect">
            <a:avLst/>
          </a:prstGeom>
          <a:ln>
            <a:solidFill>
              <a:schemeClr val="tx1"/>
            </a:solidFill>
          </a:ln>
        </p:spPr>
      </p:pic>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Analizando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510321" y="1507829"/>
            <a:ext cx="11171353" cy="2424092"/>
          </a:xfrm>
        </p:spPr>
        <p:txBody>
          <a:bodyPr/>
          <a:lstStyle/>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“Determine quais localidades devem ser escolhidas para abrigar os centros de distribuição, (...) de modo que se minimize a distância total percorrida para as entregas semanais.” – Segundo o item A.</a:t>
            </a:r>
          </a:p>
          <a:p>
            <a:pPr marL="342900" indent="-342900">
              <a:buFont typeface="Arial" panose="020B0604020202020204" pitchFamily="34" charset="0"/>
              <a:buChar char="•"/>
            </a:pPr>
            <a:r>
              <a:rPr lang="pt-BR" sz="2400" b="1" dirty="0">
                <a:latin typeface="Cambria Math" panose="02040503050406030204" pitchFamily="18" charset="0"/>
                <a:ea typeface="Cambria Math" panose="02040503050406030204" pitchFamily="18" charset="0"/>
              </a:rPr>
              <a:t>Devemos minimizar a distância total percorrida por todos os CDs após efetuarem todas as entregas à todas as Localizações</a:t>
            </a:r>
          </a:p>
        </p:txBody>
      </p:sp>
      <p:pic>
        <p:nvPicPr>
          <p:cNvPr id="4" name="Imagem 3">
            <a:extLst>
              <a:ext uri="{FF2B5EF4-FFF2-40B4-BE49-F238E27FC236}">
                <a16:creationId xmlns:a16="http://schemas.microsoft.com/office/drawing/2014/main" id="{4A4469D0-0E5D-AE45-216B-869CC5DD84A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flipH="1">
            <a:off x="11541464" y="6124784"/>
            <a:ext cx="504270" cy="645336"/>
          </a:xfrm>
          <a:prstGeom prst="rect">
            <a:avLst/>
          </a:prstGeom>
        </p:spPr>
      </p:pic>
    </p:spTree>
    <p:extLst>
      <p:ext uri="{BB962C8B-B14F-4D97-AF65-F5344CB8AC3E}">
        <p14:creationId xmlns:p14="http://schemas.microsoft.com/office/powerpoint/2010/main" val="418854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375E-6 0.05 L -0.00066 -0.13542 " pathEditMode="relative" rAng="0" ptsTypes="AA">
                                      <p:cBhvr>
                                        <p:cTn id="6" dur="2000" fill="hold"/>
                                        <p:tgtEl>
                                          <p:spTgt spid="6">
                                            <p:txEl>
                                              <p:pRg st="1" end="1"/>
                                            </p:txEl>
                                          </p:spTgt>
                                        </p:tgtEl>
                                        <p:attrNameLst>
                                          <p:attrName>ppt_x</p:attrName>
                                          <p:attrName>ppt_y</p:attrName>
                                        </p:attrNameLst>
                                      </p:cBhvr>
                                      <p:rCtr x="-39" y="-9282"/>
                                    </p:animMotion>
                                  </p:childTnLst>
                                </p:cTn>
                              </p:par>
                              <p:par>
                                <p:cTn id="7" presetID="10" presetClass="exit" presetSubtype="0" fill="hold" nodeType="withEffect">
                                  <p:stCondLst>
                                    <p:cond delay="0"/>
                                  </p:stCondLst>
                                  <p:childTnLst>
                                    <p:animEffect transition="out" filter="fade">
                                      <p:cBhvr>
                                        <p:cTn id="8" dur="500"/>
                                        <p:tgtEl>
                                          <p:spTgt spid="6">
                                            <p:txEl>
                                              <p:pRg st="0" end="0"/>
                                            </p:txEl>
                                          </p:spTgt>
                                        </p:tgtEl>
                                      </p:cBhvr>
                                    </p:animEffect>
                                    <p:set>
                                      <p:cBhvr>
                                        <p:cTn id="9" dur="1" fill="hold">
                                          <p:stCondLst>
                                            <p:cond delay="499"/>
                                          </p:stCondLst>
                                        </p:cTn>
                                        <p:tgtEl>
                                          <p:spTgt spid="6">
                                            <p:txEl>
                                              <p:pRg st="0" end="0"/>
                                            </p:txEl>
                                          </p:spTgt>
                                        </p:tgtEl>
                                        <p:attrNameLst>
                                          <p:attrName>style.visibility</p:attrName>
                                        </p:attrNameLst>
                                      </p:cBhvr>
                                      <p:to>
                                        <p:strVal val="hidden"/>
                                      </p:to>
                                    </p:set>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minhão na estrada na zona rural">
            <a:extLst>
              <a:ext uri="{FF2B5EF4-FFF2-40B4-BE49-F238E27FC236}">
                <a16:creationId xmlns:a16="http://schemas.microsoft.com/office/drawing/2014/main" id="{A5D9BF41-BB65-A6EE-6993-7E94CE0767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9643"/>
          <a:stretch/>
        </p:blipFill>
        <p:spPr>
          <a:xfrm>
            <a:off x="20" y="10"/>
            <a:ext cx="12191979" cy="6857989"/>
          </a:xfrm>
          <a:prstGeom prst="rect">
            <a:avLst/>
          </a:prstGeom>
        </p:spPr>
      </p:pic>
      <p:sp>
        <p:nvSpPr>
          <p:cNvPr id="21" name="Nuvem 20">
            <a:extLst>
              <a:ext uri="{FF2B5EF4-FFF2-40B4-BE49-F238E27FC236}">
                <a16:creationId xmlns:a16="http://schemas.microsoft.com/office/drawing/2014/main" id="{1043D027-AE6A-5FD9-6EC1-F761EE0DBA7C}"/>
              </a:ext>
            </a:extLst>
          </p:cNvPr>
          <p:cNvSpPr/>
          <p:nvPr/>
        </p:nvSpPr>
        <p:spPr>
          <a:xfrm rot="20856724">
            <a:off x="-1933580" y="-2104220"/>
            <a:ext cx="9801315" cy="5350656"/>
          </a:xfrm>
          <a:prstGeom prst="cloud">
            <a:avLst/>
          </a:prstGeom>
          <a:solidFill>
            <a:schemeClr val="bg1">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itle 1">
            <a:extLst>
              <a:ext uri="{FF2B5EF4-FFF2-40B4-BE49-F238E27FC236}">
                <a16:creationId xmlns:a16="http://schemas.microsoft.com/office/drawing/2014/main" id="{97D8C23E-581F-8E98-D814-2113F7A08A51}"/>
              </a:ext>
            </a:extLst>
          </p:cNvPr>
          <p:cNvSpPr>
            <a:spLocks noGrp="1"/>
          </p:cNvSpPr>
          <p:nvPr>
            <p:ph type="title"/>
          </p:nvPr>
        </p:nvSpPr>
        <p:spPr>
          <a:xfrm>
            <a:off x="247991" y="389551"/>
            <a:ext cx="4023360" cy="1950014"/>
          </a:xfrm>
        </p:spPr>
        <p:txBody>
          <a:bodyPr vert="horz" lIns="91440" tIns="45720" rIns="91440" bIns="45720" rtlCol="0" anchor="t">
            <a:normAutofit/>
          </a:bodyPr>
          <a:lstStyle/>
          <a:p>
            <a:r>
              <a:rPr lang="en-US" sz="5400" b="1" kern="1200" dirty="0" err="1">
                <a:solidFill>
                  <a:srgbClr val="FFFFFF"/>
                </a:solidFill>
                <a:latin typeface="+mj-lt"/>
                <a:ea typeface="+mj-ea"/>
                <a:cs typeface="+mj-cs"/>
              </a:rPr>
              <a:t>Problema</a:t>
            </a:r>
            <a:r>
              <a:rPr lang="en-US" sz="5400" b="1" kern="1200" dirty="0">
                <a:solidFill>
                  <a:srgbClr val="FFFFFF"/>
                </a:solidFill>
                <a:latin typeface="+mj-lt"/>
                <a:ea typeface="+mj-ea"/>
                <a:cs typeface="+mj-cs"/>
              </a:rPr>
              <a:t> de </a:t>
            </a:r>
            <a:r>
              <a:rPr lang="en-US" sz="5400" b="1" kern="1200" dirty="0" err="1">
                <a:solidFill>
                  <a:srgbClr val="FFFFFF"/>
                </a:solidFill>
                <a:latin typeface="+mj-lt"/>
                <a:ea typeface="+mj-ea"/>
                <a:cs typeface="+mj-cs"/>
              </a:rPr>
              <a:t>Distribuição</a:t>
            </a:r>
            <a:endParaRPr lang="en-US" sz="5400" b="1" kern="1200" dirty="0">
              <a:solidFill>
                <a:srgbClr val="FFFFFF"/>
              </a:solidFill>
              <a:latin typeface="+mj-lt"/>
              <a:ea typeface="+mj-ea"/>
              <a:cs typeface="+mj-cs"/>
            </a:endParaRPr>
          </a:p>
        </p:txBody>
      </p:sp>
      <p:grpSp>
        <p:nvGrpSpPr>
          <p:cNvPr id="14" name="Agrupar 13">
            <a:extLst>
              <a:ext uri="{FF2B5EF4-FFF2-40B4-BE49-F238E27FC236}">
                <a16:creationId xmlns:a16="http://schemas.microsoft.com/office/drawing/2014/main" id="{5E4E4EA7-E4BF-D741-A9A9-E81B6119EA42}"/>
              </a:ext>
            </a:extLst>
          </p:cNvPr>
          <p:cNvGrpSpPr/>
          <p:nvPr/>
        </p:nvGrpSpPr>
        <p:grpSpPr>
          <a:xfrm>
            <a:off x="3546392" y="3962821"/>
            <a:ext cx="9801315" cy="5350656"/>
            <a:chOff x="3546392" y="3962821"/>
            <a:chExt cx="9801315" cy="5350656"/>
          </a:xfrm>
        </p:grpSpPr>
        <p:sp>
          <p:nvSpPr>
            <p:cNvPr id="4" name="Nuvem 3">
              <a:extLst>
                <a:ext uri="{FF2B5EF4-FFF2-40B4-BE49-F238E27FC236}">
                  <a16:creationId xmlns:a16="http://schemas.microsoft.com/office/drawing/2014/main" id="{6AD413C5-2C91-1041-14CD-9DF340101719}"/>
                </a:ext>
              </a:extLst>
            </p:cNvPr>
            <p:cNvSpPr/>
            <p:nvPr/>
          </p:nvSpPr>
          <p:spPr>
            <a:xfrm rot="20856724">
              <a:off x="3546392" y="3962821"/>
              <a:ext cx="9801315" cy="5350656"/>
            </a:xfrm>
            <a:prstGeom prst="cloud">
              <a:avLst/>
            </a:prstGeom>
            <a:solidFill>
              <a:schemeClr val="bg1">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a:extLst>
                <a:ext uri="{FF2B5EF4-FFF2-40B4-BE49-F238E27FC236}">
                  <a16:creationId xmlns:a16="http://schemas.microsoft.com/office/drawing/2014/main" id="{CA103502-CE55-1812-832B-19CC8DD84EEB}"/>
                </a:ext>
              </a:extLst>
            </p:cNvPr>
            <p:cNvSpPr txBox="1"/>
            <p:nvPr/>
          </p:nvSpPr>
          <p:spPr>
            <a:xfrm>
              <a:off x="8543109" y="4047818"/>
              <a:ext cx="1979928" cy="523220"/>
            </a:xfrm>
            <a:prstGeom prst="rect">
              <a:avLst/>
            </a:prstGeom>
            <a:noFill/>
          </p:spPr>
          <p:txBody>
            <a:bodyPr wrap="square" rtlCol="0">
              <a:spAutoFit/>
            </a:bodyPr>
            <a:lstStyle/>
            <a:p>
              <a:r>
                <a:rPr lang="pt-BR" sz="2800" b="1" dirty="0">
                  <a:latin typeface="Cambria Math" panose="02040503050406030204" pitchFamily="18" charset="0"/>
                  <a:ea typeface="Cambria Math" panose="02040503050406030204" pitchFamily="18" charset="0"/>
                </a:rPr>
                <a:t>GRUPO 1</a:t>
              </a:r>
            </a:p>
          </p:txBody>
        </p:sp>
        <p:sp>
          <p:nvSpPr>
            <p:cNvPr id="8" name="CaixaDeTexto 7">
              <a:extLst>
                <a:ext uri="{FF2B5EF4-FFF2-40B4-BE49-F238E27FC236}">
                  <a16:creationId xmlns:a16="http://schemas.microsoft.com/office/drawing/2014/main" id="{6AC622AD-BE78-0DA9-9D78-724E89C7DFAB}"/>
                </a:ext>
              </a:extLst>
            </p:cNvPr>
            <p:cNvSpPr txBox="1"/>
            <p:nvPr/>
          </p:nvSpPr>
          <p:spPr>
            <a:xfrm>
              <a:off x="6547516" y="4998584"/>
              <a:ext cx="2445656" cy="1323439"/>
            </a:xfrm>
            <a:prstGeom prst="rect">
              <a:avLst/>
            </a:prstGeom>
            <a:noFill/>
          </p:spPr>
          <p:txBody>
            <a:bodyPr wrap="square" rtlCol="0">
              <a:spAutoFit/>
            </a:bodyPr>
            <a:lstStyle/>
            <a:p>
              <a:r>
                <a:rPr lang="pt-BR" sz="2000" dirty="0">
                  <a:latin typeface="Cambria Math" panose="02040503050406030204" pitchFamily="18" charset="0"/>
                  <a:ea typeface="Cambria Math" panose="02040503050406030204" pitchFamily="18" charset="0"/>
                </a:rPr>
                <a:t>Gabriel Diogo</a:t>
              </a:r>
            </a:p>
            <a:p>
              <a:r>
                <a:rPr lang="pt-BR" sz="2000" dirty="0">
                  <a:latin typeface="Cambria Math" panose="02040503050406030204" pitchFamily="18" charset="0"/>
                  <a:ea typeface="Cambria Math" panose="02040503050406030204" pitchFamily="18" charset="0"/>
                </a:rPr>
                <a:t>Gabriel Lourenço</a:t>
              </a:r>
            </a:p>
            <a:p>
              <a:r>
                <a:rPr lang="pt-BR" sz="2000" dirty="0">
                  <a:latin typeface="Cambria Math" panose="02040503050406030204" pitchFamily="18" charset="0"/>
                  <a:ea typeface="Cambria Math" panose="02040503050406030204" pitchFamily="18" charset="0"/>
                </a:rPr>
                <a:t>Guilherme Francisco</a:t>
              </a:r>
            </a:p>
            <a:p>
              <a:endParaRPr lang="pt-BR" sz="2000" dirty="0">
                <a:latin typeface="Cambria Math" panose="02040503050406030204" pitchFamily="18" charset="0"/>
                <a:ea typeface="Cambria Math" panose="02040503050406030204" pitchFamily="18" charset="0"/>
              </a:endParaRPr>
            </a:p>
          </p:txBody>
        </p:sp>
        <p:sp>
          <p:nvSpPr>
            <p:cNvPr id="12" name="CaixaDeTexto 11">
              <a:extLst>
                <a:ext uri="{FF2B5EF4-FFF2-40B4-BE49-F238E27FC236}">
                  <a16:creationId xmlns:a16="http://schemas.microsoft.com/office/drawing/2014/main" id="{8588F73A-FB9F-DF23-89B2-83B59E7FAB2D}"/>
                </a:ext>
              </a:extLst>
            </p:cNvPr>
            <p:cNvSpPr txBox="1"/>
            <p:nvPr/>
          </p:nvSpPr>
          <p:spPr>
            <a:xfrm>
              <a:off x="9443235" y="4998584"/>
              <a:ext cx="2445656" cy="1631216"/>
            </a:xfrm>
            <a:prstGeom prst="rect">
              <a:avLst/>
            </a:prstGeom>
            <a:noFill/>
          </p:spPr>
          <p:txBody>
            <a:bodyPr wrap="square" rtlCol="0">
              <a:spAutoFit/>
            </a:bodyPr>
            <a:lstStyle/>
            <a:p>
              <a:r>
                <a:rPr lang="pt-BR" sz="2000" dirty="0">
                  <a:latin typeface="Cambria Math" panose="02040503050406030204" pitchFamily="18" charset="0"/>
                  <a:ea typeface="Cambria Math" panose="02040503050406030204" pitchFamily="18" charset="0"/>
                </a:rPr>
                <a:t>Leonardo Testa</a:t>
              </a:r>
            </a:p>
            <a:p>
              <a:r>
                <a:rPr lang="pt-BR" sz="2000" dirty="0" err="1">
                  <a:latin typeface="Cambria Math" panose="02040503050406030204" pitchFamily="18" charset="0"/>
                  <a:ea typeface="Cambria Math" panose="02040503050406030204" pitchFamily="18" charset="0"/>
                </a:rPr>
                <a:t>Luis</a:t>
              </a:r>
              <a:r>
                <a:rPr lang="pt-BR" sz="2000" dirty="0">
                  <a:latin typeface="Cambria Math" panose="02040503050406030204" pitchFamily="18" charset="0"/>
                  <a:ea typeface="Cambria Math" panose="02040503050406030204" pitchFamily="18" charset="0"/>
                </a:rPr>
                <a:t> Felipe</a:t>
              </a:r>
            </a:p>
            <a:p>
              <a:r>
                <a:rPr lang="pt-BR" sz="2000" dirty="0">
                  <a:latin typeface="Cambria Math" panose="02040503050406030204" pitchFamily="18" charset="0"/>
                  <a:ea typeface="Cambria Math" panose="02040503050406030204" pitchFamily="18" charset="0"/>
                </a:rPr>
                <a:t>Ronald V. Silva</a:t>
              </a:r>
            </a:p>
            <a:p>
              <a:endParaRPr lang="pt-BR" sz="2000" dirty="0">
                <a:latin typeface="Cambria Math" panose="02040503050406030204" pitchFamily="18" charset="0"/>
                <a:ea typeface="Cambria Math" panose="02040503050406030204" pitchFamily="18" charset="0"/>
              </a:endParaRPr>
            </a:p>
            <a:p>
              <a:endParaRPr lang="pt-BR" sz="2000" dirty="0">
                <a:latin typeface="Cambria Math" panose="02040503050406030204" pitchFamily="18" charset="0"/>
                <a:ea typeface="Cambria Math" panose="02040503050406030204" pitchFamily="18" charset="0"/>
              </a:endParaRPr>
            </a:p>
          </p:txBody>
        </p:sp>
      </p:grpSp>
      <p:pic>
        <p:nvPicPr>
          <p:cNvPr id="3" name="Imagem 2">
            <a:extLst>
              <a:ext uri="{FF2B5EF4-FFF2-40B4-BE49-F238E27FC236}">
                <a16:creationId xmlns:a16="http://schemas.microsoft.com/office/drawing/2014/main" id="{75497FBF-1AAE-23C0-D6BB-658C38208069}"/>
              </a:ext>
            </a:extLst>
          </p:cNvPr>
          <p:cNvPicPr>
            <a:picLocks noChangeAspect="1"/>
          </p:cNvPicPr>
          <p:nvPr/>
        </p:nvPicPr>
        <p:blipFill rotWithShape="1">
          <a:blip r:embed="rId3" cstate="print">
            <a:alphaModFix amt="20000"/>
            <a:extLst>
              <a:ext uri="{28A0092B-C50C-407E-A947-70E740481C1C}">
                <a14:useLocalDpi xmlns:a14="http://schemas.microsoft.com/office/drawing/2010/main" val="0"/>
              </a:ext>
            </a:extLst>
          </a:blip>
          <a:srcRect l="28724" t="13709" r="27163" b="22097"/>
          <a:stretch/>
        </p:blipFill>
        <p:spPr>
          <a:xfrm flipH="1">
            <a:off x="11384621" y="66883"/>
            <a:ext cx="504270" cy="645336"/>
          </a:xfrm>
          <a:prstGeom prst="rect">
            <a:avLst/>
          </a:prstGeom>
          <a:noFill/>
        </p:spPr>
      </p:pic>
    </p:spTree>
    <p:extLst>
      <p:ext uri="{BB962C8B-B14F-4D97-AF65-F5344CB8AC3E}">
        <p14:creationId xmlns:p14="http://schemas.microsoft.com/office/powerpoint/2010/main" val="2432884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6002043" y="1611796"/>
            <a:ext cx="5539421" cy="4261596"/>
          </a:xfrm>
        </p:spPr>
        <p:txBody>
          <a:bodyPr>
            <a:normAutofit/>
          </a:bodyPr>
          <a:lstStyle/>
          <a:p>
            <a:pPr marL="342900" indent="-342900">
              <a:buFont typeface="Arial" panose="020B0604020202020204" pitchFamily="34" charset="0"/>
              <a:buChar char="•"/>
            </a:pPr>
            <a:r>
              <a:rPr lang="pt-BR" sz="2400" b="1" dirty="0">
                <a:latin typeface="Cambria Math" panose="02040503050406030204" pitchFamily="18" charset="0"/>
                <a:ea typeface="Cambria Math" panose="02040503050406030204" pitchFamily="18" charset="0"/>
              </a:rPr>
              <a:t>Devemos minimizar a distância total percorrida por todos os CDs após efetuarem todas as entregas à todas as Localizações</a:t>
            </a:r>
          </a:p>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Cada CD fará diversas entregas</a:t>
            </a:r>
          </a:p>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Não só em pontos diferente como diversas vezes em cada um dos pontos</a:t>
            </a:r>
          </a:p>
        </p:txBody>
      </p:sp>
      <p:pic>
        <p:nvPicPr>
          <p:cNvPr id="2" name="Imagem 1" descr="Gráfico, Gráfico de radar&#10;&#10;Descrição gerada automaticamente">
            <a:extLst>
              <a:ext uri="{FF2B5EF4-FFF2-40B4-BE49-F238E27FC236}">
                <a16:creationId xmlns:a16="http://schemas.microsoft.com/office/drawing/2014/main" id="{57AD6E37-314E-0941-91EB-E303AF627D29}"/>
              </a:ext>
            </a:extLst>
          </p:cNvPr>
          <p:cNvPicPr>
            <a:picLocks noChangeAspect="1"/>
          </p:cNvPicPr>
          <p:nvPr/>
        </p:nvPicPr>
        <p:blipFill rotWithShape="1">
          <a:blip r:embed="rId2">
            <a:extLst>
              <a:ext uri="{28A0092B-C50C-407E-A947-70E740481C1C}">
                <a14:useLocalDpi xmlns:a14="http://schemas.microsoft.com/office/drawing/2010/main" val="0"/>
              </a:ext>
            </a:extLst>
          </a:blip>
          <a:srcRect l="3658" t="1550" r="5418" b="3246"/>
          <a:stretch/>
        </p:blipFill>
        <p:spPr>
          <a:xfrm>
            <a:off x="802638" y="1611797"/>
            <a:ext cx="4937762" cy="5019300"/>
          </a:xfrm>
          <a:prstGeom prst="rect">
            <a:avLst/>
          </a:prstGeom>
          <a:ln>
            <a:solidFill>
              <a:schemeClr val="tx1"/>
            </a:solidFill>
          </a:ln>
        </p:spPr>
      </p:pic>
      <p:pic>
        <p:nvPicPr>
          <p:cNvPr id="3" name="Imagem 2">
            <a:extLst>
              <a:ext uri="{FF2B5EF4-FFF2-40B4-BE49-F238E27FC236}">
                <a16:creationId xmlns:a16="http://schemas.microsoft.com/office/drawing/2014/main" id="{0BAE965A-9531-FC50-2D17-AF9423A12DF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flipV="1">
            <a:off x="5843863" y="-234788"/>
            <a:ext cx="504270" cy="645336"/>
          </a:xfrm>
          <a:prstGeom prst="rect">
            <a:avLst/>
          </a:prstGeom>
        </p:spPr>
      </p:pic>
    </p:spTree>
    <p:extLst>
      <p:ext uri="{BB962C8B-B14F-4D97-AF65-F5344CB8AC3E}">
        <p14:creationId xmlns:p14="http://schemas.microsoft.com/office/powerpoint/2010/main" val="735193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mc:AlternateContent xmlns:mc="http://schemas.openxmlformats.org/markup-compatibility/2006" xmlns:a14="http://schemas.microsoft.com/office/drawing/2010/main">
        <mc:Choice Requires="a14">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6002043" y="1611796"/>
                <a:ext cx="5539421" cy="4261596"/>
              </a:xfrm>
            </p:spPr>
            <p:txBody>
              <a:bodyPr>
                <a:normAutofit/>
              </a:bodyPr>
              <a:lstStyle/>
              <a:p>
                <a:pPr marL="342900" indent="-342900">
                  <a:buFont typeface="Arial" panose="020B0604020202020204" pitchFamily="34" charset="0"/>
                  <a:buChar char="•"/>
                </a:pPr>
                <a:r>
                  <a:rPr lang="pt-BR" sz="2400" b="1" dirty="0">
                    <a:latin typeface="Cambria Math" panose="02040503050406030204" pitchFamily="18" charset="0"/>
                    <a:ea typeface="Cambria Math" panose="02040503050406030204" pitchFamily="18" charset="0"/>
                  </a:rPr>
                  <a:t>Devemos minimizar a distância total percorrida por todos os CDs após efetuarem todas as entregas à todas as Localizações</a:t>
                </a:r>
              </a:p>
              <a:p>
                <a:pPr marL="342900" indent="-342900">
                  <a:buFont typeface="Arial" panose="020B0604020202020204" pitchFamily="34" charset="0"/>
                  <a:buChar char="•"/>
                </a:pPr>
                <a14:m>
                  <m:oMath xmlns:m="http://schemas.openxmlformats.org/officeDocument/2006/math">
                    <m:sSub>
                      <m:sSubPr>
                        <m:ctrlPr>
                          <a:rPr lang="pt-BR" sz="2400" b="0" i="1" dirty="0" smtClean="0">
                            <a:latin typeface="Cambria Math" panose="02040503050406030204" pitchFamily="18" charset="0"/>
                            <a:ea typeface="Cambria Math" panose="02040503050406030204" pitchFamily="18" charset="0"/>
                          </a:rPr>
                        </m:ctrlPr>
                      </m:sSubPr>
                      <m:e>
                        <m:r>
                          <a:rPr lang="pt-BR" sz="2400" i="1" dirty="0" smtClean="0">
                            <a:latin typeface="Cambria Math" panose="02040503050406030204" pitchFamily="18" charset="0"/>
                            <a:ea typeface="Cambria Math" panose="02040503050406030204" pitchFamily="18" charset="0"/>
                          </a:rPr>
                          <m:t>𝐷</m:t>
                        </m:r>
                      </m:e>
                      <m:sub>
                        <m:r>
                          <a:rPr lang="pt-BR" sz="2400" b="0" i="1" dirty="0" smtClean="0">
                            <a:latin typeface="Cambria Math" panose="02040503050406030204" pitchFamily="18" charset="0"/>
                            <a:ea typeface="Cambria Math" panose="02040503050406030204" pitchFamily="18" charset="0"/>
                          </a:rPr>
                          <m:t>𝑖</m:t>
                        </m:r>
                        <m:r>
                          <a:rPr lang="pt-BR" sz="2400" b="0" i="1" dirty="0" smtClean="0">
                            <a:latin typeface="Cambria Math" panose="02040503050406030204" pitchFamily="18" charset="0"/>
                            <a:ea typeface="Cambria Math" panose="02040503050406030204" pitchFamily="18" charset="0"/>
                          </a:rPr>
                          <m:t>,</m:t>
                        </m:r>
                        <m:r>
                          <a:rPr lang="pt-BR" sz="2400" b="0" i="1" dirty="0" smtClean="0">
                            <a:latin typeface="Cambria Math" panose="02040503050406030204" pitchFamily="18" charset="0"/>
                            <a:ea typeface="Cambria Math" panose="02040503050406030204" pitchFamily="18" charset="0"/>
                          </a:rPr>
                          <m:t>𝑗</m:t>
                        </m:r>
                      </m:sub>
                    </m:sSub>
                  </m:oMath>
                </a14:m>
                <a:r>
                  <a:rPr lang="pt-BR" sz="2400" dirty="0">
                    <a:latin typeface="Cambria Math" panose="02040503050406030204" pitchFamily="18" charset="0"/>
                    <a:ea typeface="Cambria Math" panose="02040503050406030204" pitchFamily="18" charset="0"/>
                  </a:rPr>
                  <a:t> </a:t>
                </a:r>
                <a:r>
                  <a:rPr lang="pt-BR" sz="2400" dirty="0">
                    <a:latin typeface="Cambria Math" panose="02040503050406030204" pitchFamily="18" charset="0"/>
                    <a:ea typeface="Cambria Math" panose="02040503050406030204" pitchFamily="18" charset="0"/>
                    <a:sym typeface="Wingdings" panose="05000000000000000000" pitchFamily="2" charset="2"/>
                  </a:rPr>
                  <a:t> Distância do ponto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𝒊</m:t>
                    </m:r>
                  </m:oMath>
                </a14:m>
                <a:r>
                  <a:rPr lang="pt-BR" sz="2400" b="1" dirty="0">
                    <a:latin typeface="Cambria Math" panose="02040503050406030204" pitchFamily="18" charset="0"/>
                    <a:ea typeface="Cambria Math" panose="02040503050406030204" pitchFamily="18" charset="0"/>
                    <a:sym typeface="Wingdings" panose="05000000000000000000" pitchFamily="2" charset="2"/>
                  </a:rPr>
                  <a:t> </a:t>
                </a:r>
                <a:r>
                  <a:rPr lang="pt-BR" sz="2400" dirty="0">
                    <a:latin typeface="Cambria Math" panose="02040503050406030204" pitchFamily="18" charset="0"/>
                    <a:ea typeface="Cambria Math" panose="02040503050406030204" pitchFamily="18" charset="0"/>
                    <a:sym typeface="Wingdings" panose="05000000000000000000" pitchFamily="2" charset="2"/>
                  </a:rPr>
                  <a:t>para o ponto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𝒋</m:t>
                    </m:r>
                  </m:oMath>
                </a14:m>
                <a:endParaRPr lang="pt-BR" sz="2400" b="1" dirty="0">
                  <a:latin typeface="Cambria Math" panose="02040503050406030204" pitchFamily="18" charset="0"/>
                  <a:ea typeface="Cambria Math" panose="02040503050406030204" pitchFamily="18" charset="0"/>
                  <a:sym typeface="Wingdings" panose="05000000000000000000" pitchFamily="2" charset="2"/>
                </a:endParaRPr>
              </a:p>
              <a:p>
                <a:pPr marL="342900" indent="-342900">
                  <a:buFont typeface="Arial" panose="020B0604020202020204" pitchFamily="34" charset="0"/>
                  <a:buChar char="•"/>
                </a:pPr>
                <a14:m>
                  <m:oMath xmlns:m="http://schemas.openxmlformats.org/officeDocument/2006/math">
                    <m:sSub>
                      <m:sSubPr>
                        <m:ctrlPr>
                          <a:rPr lang="pt-BR" sz="2400" b="0" i="1" dirty="0"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i="1" dirty="0" smtClean="0">
                            <a:latin typeface="Cambria Math" panose="02040503050406030204" pitchFamily="18" charset="0"/>
                            <a:ea typeface="Cambria Math" panose="02040503050406030204" pitchFamily="18" charset="0"/>
                            <a:sym typeface="Wingdings" panose="05000000000000000000" pitchFamily="2" charset="2"/>
                          </a:rPr>
                          <m:t>𝐸</m:t>
                        </m:r>
                      </m:e>
                      <m:sub>
                        <m:r>
                          <a:rPr lang="pt-BR" sz="2400" b="0" i="1" dirty="0"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dirty="0">
                    <a:latin typeface="Cambria Math" panose="02040503050406030204" pitchFamily="18" charset="0"/>
                    <a:ea typeface="Cambria Math" panose="02040503050406030204" pitchFamily="18" charset="0"/>
                    <a:sym typeface="Wingdings" panose="05000000000000000000" pitchFamily="2" charset="2"/>
                  </a:rPr>
                  <a:t>  Quantidade de entregas para cada ponto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𝒋</m:t>
                    </m:r>
                  </m:oMath>
                </a14:m>
                <a:endParaRPr lang="pt-BR" sz="2400" b="1" i="1" dirty="0">
                  <a:latin typeface="Cambria Math" panose="02040503050406030204" pitchFamily="18" charset="0"/>
                  <a:ea typeface="Cambria Math" panose="02040503050406030204" pitchFamily="18" charset="0"/>
                </a:endParaRPr>
              </a:p>
            </p:txBody>
          </p:sp>
        </mc:Choice>
        <mc:Fallback xmlns="">
          <p:sp>
            <p:nvSpPr>
              <p:cNvPr id="6" name="Espaço Reservado para Conteúdo 11">
                <a:extLst>
                  <a:ext uri="{FF2B5EF4-FFF2-40B4-BE49-F238E27FC236}">
                    <a16:creationId xmlns:a16="http://schemas.microsoft.com/office/drawing/2014/main" id="{ADB96373-9F0E-991E-BD64-76FCB49D0015}"/>
                  </a:ext>
                </a:extLst>
              </p:cNvPr>
              <p:cNvSpPr>
                <a:spLocks noGrp="1" noRot="1" noChangeAspect="1" noMove="1" noResize="1" noEditPoints="1" noAdjustHandles="1" noChangeArrowheads="1" noChangeShapeType="1" noTextEdit="1"/>
              </p:cNvSpPr>
              <p:nvPr>
                <p:ph idx="1"/>
              </p:nvPr>
            </p:nvSpPr>
            <p:spPr>
              <a:xfrm>
                <a:off x="6002043" y="1611796"/>
                <a:ext cx="5539421" cy="4261596"/>
              </a:xfrm>
              <a:blipFill>
                <a:blip r:embed="rId2"/>
                <a:stretch>
                  <a:fillRect l="-1542" t="-2003" r="-881"/>
                </a:stretch>
              </a:blipFill>
            </p:spPr>
            <p:txBody>
              <a:bodyPr/>
              <a:lstStyle/>
              <a:p>
                <a:r>
                  <a:rPr lang="en-US">
                    <a:noFill/>
                  </a:rPr>
                  <a:t> </a:t>
                </a:r>
              </a:p>
            </p:txBody>
          </p:sp>
        </mc:Fallback>
      </mc:AlternateContent>
      <p:pic>
        <p:nvPicPr>
          <p:cNvPr id="2" name="Imagem 1" descr="Gráfico, Gráfico de radar&#10;&#10;Descrição gerada automaticamente">
            <a:extLst>
              <a:ext uri="{FF2B5EF4-FFF2-40B4-BE49-F238E27FC236}">
                <a16:creationId xmlns:a16="http://schemas.microsoft.com/office/drawing/2014/main" id="{57AD6E37-314E-0941-91EB-E303AF627D29}"/>
              </a:ext>
            </a:extLst>
          </p:cNvPr>
          <p:cNvPicPr>
            <a:picLocks noChangeAspect="1"/>
          </p:cNvPicPr>
          <p:nvPr/>
        </p:nvPicPr>
        <p:blipFill rotWithShape="1">
          <a:blip r:embed="rId3">
            <a:extLst>
              <a:ext uri="{28A0092B-C50C-407E-A947-70E740481C1C}">
                <a14:useLocalDpi xmlns:a14="http://schemas.microsoft.com/office/drawing/2010/main" val="0"/>
              </a:ext>
            </a:extLst>
          </a:blip>
          <a:srcRect l="3658" t="1550" r="5418" b="3246"/>
          <a:stretch/>
        </p:blipFill>
        <p:spPr>
          <a:xfrm>
            <a:off x="802638" y="1611797"/>
            <a:ext cx="4937762" cy="5019300"/>
          </a:xfrm>
          <a:prstGeom prst="rect">
            <a:avLst/>
          </a:prstGeom>
          <a:ln>
            <a:solidFill>
              <a:schemeClr val="tx1"/>
            </a:solidFill>
          </a:ln>
        </p:spPr>
      </p:pic>
      <p:pic>
        <p:nvPicPr>
          <p:cNvPr id="4" name="Imagem 3">
            <a:extLst>
              <a:ext uri="{FF2B5EF4-FFF2-40B4-BE49-F238E27FC236}">
                <a16:creationId xmlns:a16="http://schemas.microsoft.com/office/drawing/2014/main" id="{5EAE7BBF-C5A0-9764-D006-7766381807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flipV="1">
            <a:off x="5843863" y="-234788"/>
            <a:ext cx="504270" cy="645336"/>
          </a:xfrm>
          <a:prstGeom prst="rect">
            <a:avLst/>
          </a:prstGeom>
        </p:spPr>
      </p:pic>
    </p:spTree>
    <p:extLst>
      <p:ext uri="{BB962C8B-B14F-4D97-AF65-F5344CB8AC3E}">
        <p14:creationId xmlns:p14="http://schemas.microsoft.com/office/powerpoint/2010/main" val="155019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mc:AlternateContent xmlns:mc="http://schemas.openxmlformats.org/markup-compatibility/2006" xmlns:a14="http://schemas.microsoft.com/office/drawing/2010/main">
        <mc:Choice Requires="a14">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6002043" y="1611795"/>
                <a:ext cx="5539421" cy="5019301"/>
              </a:xfrm>
            </p:spPr>
            <p:txBody>
              <a:bodyPr>
                <a:normAutofit/>
              </a:bodyPr>
              <a:lstStyle/>
              <a:p>
                <a:pPr marL="342900" indent="-342900">
                  <a:buFont typeface="Arial" panose="020B0604020202020204" pitchFamily="34" charset="0"/>
                  <a:buChar char="•"/>
                </a:pPr>
                <a:r>
                  <a:rPr lang="pt-BR" sz="2400" b="1" dirty="0">
                    <a:latin typeface="Cambria Math" panose="02040503050406030204" pitchFamily="18" charset="0"/>
                    <a:ea typeface="Cambria Math" panose="02040503050406030204" pitchFamily="18" charset="0"/>
                  </a:rPr>
                  <a:t>Devemos minimizar a distância total percorrida por todos os CDs após efetuarem todas as entregas à todas as Localizações</a:t>
                </a:r>
              </a:p>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No caso, para um CD, identificamos que, nosso </a:t>
                </a:r>
                <a:r>
                  <a:rPr lang="pt-BR" sz="2400" b="1" dirty="0">
                    <a:latin typeface="Cambria Math" panose="02040503050406030204" pitchFamily="18" charset="0"/>
                    <a:ea typeface="Cambria Math" panose="02040503050406030204" pitchFamily="18" charset="0"/>
                  </a:rPr>
                  <a:t>objetivo</a:t>
                </a:r>
                <a:r>
                  <a:rPr lang="pt-BR" sz="2400" dirty="0">
                    <a:latin typeface="Cambria Math" panose="02040503050406030204" pitchFamily="18" charset="0"/>
                    <a:ea typeface="Cambria Math" panose="02040503050406030204" pitchFamily="18" charset="0"/>
                  </a:rPr>
                  <a:t> é:</a:t>
                </a:r>
              </a:p>
              <a:p>
                <a:pPr marL="0" indent="0">
                  <a:buNone/>
                </a:pPr>
                <a14:m>
                  <m:oMathPara xmlns:m="http://schemas.openxmlformats.org/officeDocument/2006/math">
                    <m:oMathParaPr>
                      <m:jc m:val="centerGroup"/>
                    </m:oMathParaPr>
                    <m:oMath xmlns:m="http://schemas.openxmlformats.org/officeDocument/2006/math">
                      <m:r>
                        <a:rPr lang="pt-BR" sz="2400" b="1" i="1" dirty="0" smtClean="0">
                          <a:latin typeface="Cambria Math" panose="02040503050406030204" pitchFamily="18" charset="0"/>
                          <a:ea typeface="Cambria Math" panose="02040503050406030204" pitchFamily="18" charset="0"/>
                        </a:rPr>
                        <m:t>𝑴𝑰𝑵</m:t>
                      </m:r>
                      <m:r>
                        <a:rPr lang="pt-BR" sz="2400" b="1" i="1" dirty="0" smtClean="0">
                          <a:latin typeface="Cambria Math" panose="02040503050406030204" pitchFamily="18" charset="0"/>
                          <a:ea typeface="Cambria Math" panose="02040503050406030204" pitchFamily="18" charset="0"/>
                        </a:rPr>
                        <m:t> </m:t>
                      </m:r>
                      <m:nary>
                        <m:naryPr>
                          <m:chr m:val="∑"/>
                          <m:ctrlPr>
                            <a:rPr lang="pt-BR" sz="2400" b="1" i="1" dirty="0" smtClean="0">
                              <a:latin typeface="Cambria Math" panose="02040503050406030204" pitchFamily="18" charset="0"/>
                              <a:ea typeface="Cambria Math" panose="02040503050406030204" pitchFamily="18" charset="0"/>
                            </a:rPr>
                          </m:ctrlPr>
                        </m:naryPr>
                        <m:sub>
                          <m:r>
                            <m:rPr>
                              <m:brk m:alnAt="23"/>
                            </m:rPr>
                            <a:rPr lang="pt-BR" sz="2400" b="1" i="1" dirty="0" smtClean="0">
                              <a:latin typeface="Cambria Math" panose="02040503050406030204" pitchFamily="18" charset="0"/>
                              <a:ea typeface="Cambria Math" panose="02040503050406030204" pitchFamily="18" charset="0"/>
                            </a:rPr>
                            <m:t>𝒋</m:t>
                          </m:r>
                          <m:r>
                            <a:rPr lang="pt-BR" sz="2400" b="1" i="1" dirty="0" smtClean="0">
                              <a:latin typeface="Cambria Math" panose="02040503050406030204" pitchFamily="18" charset="0"/>
                              <a:ea typeface="Cambria Math" panose="02040503050406030204" pitchFamily="18" charset="0"/>
                            </a:rPr>
                            <m:t>=</m:t>
                          </m:r>
                          <m:r>
                            <a:rPr lang="pt-BR" sz="2400" b="1" i="1" dirty="0" smtClean="0">
                              <a:latin typeface="Cambria Math" panose="02040503050406030204" pitchFamily="18" charset="0"/>
                              <a:ea typeface="Cambria Math" panose="02040503050406030204" pitchFamily="18" charset="0"/>
                            </a:rPr>
                            <m:t>𝟏</m:t>
                          </m:r>
                        </m:sub>
                        <m:sup>
                          <m:r>
                            <a:rPr lang="pt-BR" sz="2400" b="1" i="1" dirty="0" smtClean="0">
                              <a:latin typeface="Cambria Math" panose="02040503050406030204" pitchFamily="18" charset="0"/>
                              <a:ea typeface="Cambria Math" panose="02040503050406030204" pitchFamily="18" charset="0"/>
                            </a:rPr>
                            <m:t>𝒎</m:t>
                          </m:r>
                        </m:sup>
                        <m:e>
                          <m:sSub>
                            <m:sSubPr>
                              <m:ctrlPr>
                                <a:rPr lang="pt-BR" sz="2400" b="1" i="1" dirty="0" smtClean="0">
                                  <a:latin typeface="Cambria Math" panose="02040503050406030204" pitchFamily="18" charset="0"/>
                                  <a:ea typeface="Cambria Math" panose="02040503050406030204" pitchFamily="18" charset="0"/>
                                </a:rPr>
                              </m:ctrlPr>
                            </m:sSubPr>
                            <m:e>
                              <m:r>
                                <a:rPr lang="pt-BR" sz="2400" b="1" i="1" dirty="0" smtClean="0">
                                  <a:latin typeface="Cambria Math" panose="02040503050406030204" pitchFamily="18" charset="0"/>
                                  <a:ea typeface="Cambria Math" panose="02040503050406030204" pitchFamily="18" charset="0"/>
                                </a:rPr>
                                <m:t>𝑫</m:t>
                              </m:r>
                            </m:e>
                            <m:sub>
                              <m:r>
                                <a:rPr lang="pt-BR" sz="2400" b="1" i="1" dirty="0" smtClean="0">
                                  <a:latin typeface="Cambria Math" panose="02040503050406030204" pitchFamily="18" charset="0"/>
                                  <a:ea typeface="Cambria Math" panose="02040503050406030204" pitchFamily="18" charset="0"/>
                                </a:rPr>
                                <m:t>𝒊</m:t>
                              </m:r>
                              <m:r>
                                <a:rPr lang="pt-BR" sz="2400" b="1" i="1" dirty="0" smtClean="0">
                                  <a:latin typeface="Cambria Math" panose="02040503050406030204" pitchFamily="18" charset="0"/>
                                  <a:ea typeface="Cambria Math" panose="02040503050406030204" pitchFamily="18" charset="0"/>
                                </a:rPr>
                                <m:t>,</m:t>
                              </m:r>
                              <m:r>
                                <a:rPr lang="pt-BR" sz="2400" b="1" i="1" dirty="0" smtClean="0">
                                  <a:latin typeface="Cambria Math" panose="02040503050406030204" pitchFamily="18" charset="0"/>
                                  <a:ea typeface="Cambria Math" panose="02040503050406030204" pitchFamily="18" charset="0"/>
                                </a:rPr>
                                <m:t>𝒋</m:t>
                              </m:r>
                            </m:sub>
                          </m:sSub>
                          <m:r>
                            <a:rPr lang="pt-BR" sz="2400" b="1" i="1" dirty="0" smtClean="0">
                              <a:latin typeface="Cambria Math" panose="02040503050406030204" pitchFamily="18" charset="0"/>
                              <a:ea typeface="Cambria Math" panose="02040503050406030204" pitchFamily="18" charset="0"/>
                            </a:rPr>
                            <m:t>∗</m:t>
                          </m:r>
                          <m:sSub>
                            <m:sSubPr>
                              <m:ctrlPr>
                                <a:rPr lang="pt-BR" sz="2400" b="1" i="1" dirty="0" smtClean="0">
                                  <a:latin typeface="Cambria Math" panose="02040503050406030204" pitchFamily="18" charset="0"/>
                                  <a:ea typeface="Cambria Math" panose="02040503050406030204" pitchFamily="18" charset="0"/>
                                </a:rPr>
                              </m:ctrlPr>
                            </m:sSubPr>
                            <m:e>
                              <m:r>
                                <a:rPr lang="pt-BR" sz="2400" b="1" i="1" dirty="0" smtClean="0">
                                  <a:latin typeface="Cambria Math" panose="02040503050406030204" pitchFamily="18" charset="0"/>
                                  <a:ea typeface="Cambria Math" panose="02040503050406030204" pitchFamily="18" charset="0"/>
                                </a:rPr>
                                <m:t>𝑬</m:t>
                              </m:r>
                            </m:e>
                            <m:sub>
                              <m:r>
                                <a:rPr lang="pt-BR" sz="2400" b="1" i="1" dirty="0" smtClean="0">
                                  <a:latin typeface="Cambria Math" panose="02040503050406030204" pitchFamily="18" charset="0"/>
                                  <a:ea typeface="Cambria Math" panose="02040503050406030204" pitchFamily="18" charset="0"/>
                                </a:rPr>
                                <m:t>𝒋</m:t>
                              </m:r>
                            </m:sub>
                          </m:sSub>
                          <m:r>
                            <a:rPr lang="pt-BR" sz="2400" b="0" i="1" dirty="0" smtClean="0">
                              <a:latin typeface="Cambria Math" panose="02040503050406030204" pitchFamily="18" charset="0"/>
                              <a:ea typeface="Cambria Math" panose="02040503050406030204" pitchFamily="18" charset="0"/>
                            </a:rPr>
                            <m:t>,</m:t>
                          </m:r>
                          <m:r>
                            <a:rPr lang="pt-BR" sz="2400" b="1" i="1" dirty="0" smtClean="0">
                              <a:latin typeface="Cambria Math" panose="02040503050406030204" pitchFamily="18" charset="0"/>
                              <a:ea typeface="Cambria Math" panose="02040503050406030204" pitchFamily="18" charset="0"/>
                            </a:rPr>
                            <m:t> </m:t>
                          </m:r>
                          <m:r>
                            <a:rPr lang="pt-BR" sz="2400" b="0" i="1" dirty="0" smtClean="0">
                              <a:latin typeface="Cambria Math" panose="02040503050406030204" pitchFamily="18" charset="0"/>
                              <a:ea typeface="Cambria Math" panose="02040503050406030204" pitchFamily="18" charset="0"/>
                            </a:rPr>
                            <m:t>𝑖</m:t>
                          </m:r>
                          <m:r>
                            <a:rPr lang="pt-BR" sz="2400" b="0" i="1" dirty="0" smtClean="0">
                              <a:latin typeface="Cambria Math" panose="02040503050406030204" pitchFamily="18" charset="0"/>
                              <a:ea typeface="Cambria Math" panose="02040503050406030204" pitchFamily="18" charset="0"/>
                            </a:rPr>
                            <m:t>=14</m:t>
                          </m:r>
                        </m:e>
                      </m:nary>
                    </m:oMath>
                  </m:oMathPara>
                </a14:m>
                <a:endParaRPr lang="pt-BR" sz="2400" b="1" dirty="0">
                  <a:latin typeface="Cambria Math" panose="02040503050406030204" pitchFamily="18" charset="0"/>
                  <a:ea typeface="Cambria Math" panose="02040503050406030204" pitchFamily="18" charset="0"/>
                </a:endParaRPr>
              </a:p>
              <a:p>
                <a:r>
                  <a:rPr lang="pt-BR" sz="2400" dirty="0">
                    <a:latin typeface="Cambria Math" panose="02040503050406030204" pitchFamily="18" charset="0"/>
                    <a:ea typeface="Cambria Math" panose="02040503050406030204" pitchFamily="18" charset="0"/>
                  </a:rPr>
                  <a:t>Porém...</a:t>
                </a:r>
              </a:p>
            </p:txBody>
          </p:sp>
        </mc:Choice>
        <mc:Fallback xmlns="">
          <p:sp>
            <p:nvSpPr>
              <p:cNvPr id="6" name="Espaço Reservado para Conteúdo 11">
                <a:extLst>
                  <a:ext uri="{FF2B5EF4-FFF2-40B4-BE49-F238E27FC236}">
                    <a16:creationId xmlns:a16="http://schemas.microsoft.com/office/drawing/2014/main" id="{ADB96373-9F0E-991E-BD64-76FCB49D0015}"/>
                  </a:ext>
                </a:extLst>
              </p:cNvPr>
              <p:cNvSpPr>
                <a:spLocks noGrp="1" noRot="1" noChangeAspect="1" noMove="1" noResize="1" noEditPoints="1" noAdjustHandles="1" noChangeArrowheads="1" noChangeShapeType="1" noTextEdit="1"/>
              </p:cNvSpPr>
              <p:nvPr>
                <p:ph idx="1"/>
              </p:nvPr>
            </p:nvSpPr>
            <p:spPr>
              <a:xfrm>
                <a:off x="6002043" y="1611795"/>
                <a:ext cx="5539421" cy="5019301"/>
              </a:xfrm>
              <a:blipFill>
                <a:blip r:embed="rId2"/>
                <a:stretch>
                  <a:fillRect l="-1542" t="-1699" r="-881"/>
                </a:stretch>
              </a:blipFill>
            </p:spPr>
            <p:txBody>
              <a:bodyPr/>
              <a:lstStyle/>
              <a:p>
                <a:r>
                  <a:rPr lang="en-US">
                    <a:noFill/>
                  </a:rPr>
                  <a:t> </a:t>
                </a:r>
              </a:p>
            </p:txBody>
          </p:sp>
        </mc:Fallback>
      </mc:AlternateContent>
      <p:pic>
        <p:nvPicPr>
          <p:cNvPr id="2" name="Imagem 1" descr="Gráfico, Gráfico de radar&#10;&#10;Descrição gerada automaticamente">
            <a:extLst>
              <a:ext uri="{FF2B5EF4-FFF2-40B4-BE49-F238E27FC236}">
                <a16:creationId xmlns:a16="http://schemas.microsoft.com/office/drawing/2014/main" id="{57AD6E37-314E-0941-91EB-E303AF627D29}"/>
              </a:ext>
            </a:extLst>
          </p:cNvPr>
          <p:cNvPicPr>
            <a:picLocks noChangeAspect="1"/>
          </p:cNvPicPr>
          <p:nvPr/>
        </p:nvPicPr>
        <p:blipFill rotWithShape="1">
          <a:blip r:embed="rId3">
            <a:extLst>
              <a:ext uri="{28A0092B-C50C-407E-A947-70E740481C1C}">
                <a14:useLocalDpi xmlns:a14="http://schemas.microsoft.com/office/drawing/2010/main" val="0"/>
              </a:ext>
            </a:extLst>
          </a:blip>
          <a:srcRect l="3658" t="1550" r="5418" b="3246"/>
          <a:stretch/>
        </p:blipFill>
        <p:spPr>
          <a:xfrm>
            <a:off x="802638" y="1611797"/>
            <a:ext cx="4937762" cy="5019300"/>
          </a:xfrm>
          <a:prstGeom prst="rect">
            <a:avLst/>
          </a:prstGeom>
          <a:ln>
            <a:solidFill>
              <a:schemeClr val="tx1"/>
            </a:solidFill>
          </a:ln>
        </p:spPr>
      </p:pic>
      <p:pic>
        <p:nvPicPr>
          <p:cNvPr id="4" name="Imagem 3">
            <a:extLst>
              <a:ext uri="{FF2B5EF4-FFF2-40B4-BE49-F238E27FC236}">
                <a16:creationId xmlns:a16="http://schemas.microsoft.com/office/drawing/2014/main" id="{BE37ED74-7C75-1AF5-D20B-59DE0944098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flipV="1">
            <a:off x="5843863" y="-234788"/>
            <a:ext cx="504270" cy="645336"/>
          </a:xfrm>
          <a:prstGeom prst="rect">
            <a:avLst/>
          </a:prstGeom>
        </p:spPr>
      </p:pic>
    </p:spTree>
    <p:extLst>
      <p:ext uri="{BB962C8B-B14F-4D97-AF65-F5344CB8AC3E}">
        <p14:creationId xmlns:p14="http://schemas.microsoft.com/office/powerpoint/2010/main" val="116293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6002043" y="1611795"/>
            <a:ext cx="5539421" cy="5019301"/>
          </a:xfrm>
        </p:spPr>
        <p:txBody>
          <a:bodyPr>
            <a:normAutofit/>
          </a:bodyPr>
          <a:lstStyle/>
          <a:p>
            <a:pPr marL="342900" indent="-342900">
              <a:buFont typeface="Arial" panose="020B0604020202020204" pitchFamily="34" charset="0"/>
              <a:buChar char="•"/>
            </a:pPr>
            <a:r>
              <a:rPr lang="pt-BR" sz="2400" b="1" dirty="0">
                <a:latin typeface="Cambria Math" panose="02040503050406030204" pitchFamily="18" charset="0"/>
                <a:ea typeface="Cambria Math" panose="02040503050406030204" pitchFamily="18" charset="0"/>
              </a:rPr>
              <a:t>Devemos minimizar a distância total percorrida por todos os CDs após efetuarem todas as entregas à todas as Localizações</a:t>
            </a:r>
          </a:p>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Existem vários CDs, não apenas um</a:t>
            </a:r>
          </a:p>
          <a:p>
            <a:pPr marL="342900" indent="-342900">
              <a:buFont typeface="Arial" panose="020B0604020202020204" pitchFamily="34" charset="0"/>
              <a:buChar char="•"/>
            </a:pPr>
            <a:endParaRPr lang="pt-BR" sz="2400" dirty="0">
              <a:latin typeface="Cambria Math" panose="02040503050406030204" pitchFamily="18" charset="0"/>
              <a:ea typeface="Cambria Math" panose="02040503050406030204" pitchFamily="18" charset="0"/>
            </a:endParaRPr>
          </a:p>
        </p:txBody>
      </p:sp>
      <p:pic>
        <p:nvPicPr>
          <p:cNvPr id="2" name="Imagem 1" descr="Gráfico, Gráfico de radar&#10;&#10;Descrição gerada automaticamente">
            <a:extLst>
              <a:ext uri="{FF2B5EF4-FFF2-40B4-BE49-F238E27FC236}">
                <a16:creationId xmlns:a16="http://schemas.microsoft.com/office/drawing/2014/main" id="{57AD6E37-314E-0941-91EB-E303AF627D29}"/>
              </a:ext>
            </a:extLst>
          </p:cNvPr>
          <p:cNvPicPr>
            <a:picLocks noChangeAspect="1"/>
          </p:cNvPicPr>
          <p:nvPr/>
        </p:nvPicPr>
        <p:blipFill rotWithShape="1">
          <a:blip r:embed="rId2">
            <a:extLst>
              <a:ext uri="{28A0092B-C50C-407E-A947-70E740481C1C}">
                <a14:useLocalDpi xmlns:a14="http://schemas.microsoft.com/office/drawing/2010/main" val="0"/>
              </a:ext>
            </a:extLst>
          </a:blip>
          <a:srcRect l="3658" t="1550" r="5418" b="3246"/>
          <a:stretch/>
        </p:blipFill>
        <p:spPr>
          <a:xfrm>
            <a:off x="802638" y="1611797"/>
            <a:ext cx="4937762" cy="5019300"/>
          </a:xfrm>
          <a:prstGeom prst="rect">
            <a:avLst/>
          </a:prstGeom>
          <a:ln>
            <a:solidFill>
              <a:schemeClr val="tx1"/>
            </a:solidFill>
          </a:ln>
        </p:spPr>
      </p:pic>
      <p:pic>
        <p:nvPicPr>
          <p:cNvPr id="4" name="Imagem 3">
            <a:extLst>
              <a:ext uri="{FF2B5EF4-FFF2-40B4-BE49-F238E27FC236}">
                <a16:creationId xmlns:a16="http://schemas.microsoft.com/office/drawing/2014/main" id="{C3086230-8C12-C028-6713-B4D65821A1F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flipV="1">
            <a:off x="5843863" y="-234788"/>
            <a:ext cx="504270" cy="645336"/>
          </a:xfrm>
          <a:prstGeom prst="rect">
            <a:avLst/>
          </a:prstGeom>
        </p:spPr>
      </p:pic>
    </p:spTree>
    <p:extLst>
      <p:ext uri="{BB962C8B-B14F-4D97-AF65-F5344CB8AC3E}">
        <p14:creationId xmlns:p14="http://schemas.microsoft.com/office/powerpoint/2010/main" val="363110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mc:AlternateContent xmlns:mc="http://schemas.openxmlformats.org/markup-compatibility/2006" xmlns:a14="http://schemas.microsoft.com/office/drawing/2010/main">
        <mc:Choice Requires="a14">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6002043" y="1611795"/>
                <a:ext cx="5539421" cy="5019301"/>
              </a:xfrm>
            </p:spPr>
            <p:txBody>
              <a:bodyPr>
                <a:normAutofit/>
              </a:bodyPr>
              <a:lstStyle/>
              <a:p>
                <a:pPr marL="342900" indent="-342900">
                  <a:buFont typeface="Arial" panose="020B0604020202020204" pitchFamily="34" charset="0"/>
                  <a:buChar char="•"/>
                </a:pPr>
                <a:r>
                  <a:rPr lang="pt-BR" sz="2400" b="1" dirty="0">
                    <a:latin typeface="Cambria Math" panose="02040503050406030204" pitchFamily="18" charset="0"/>
                    <a:ea typeface="Cambria Math" panose="02040503050406030204" pitchFamily="18" charset="0"/>
                  </a:rPr>
                  <a:t>Devemos minimizar a distância total percorrida por todos os CDs após efetuarem todas as entregas à todas as Localizações</a:t>
                </a:r>
              </a:p>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Existem vários CDs, não apenas um</a:t>
                </a:r>
              </a:p>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Então, iremos utilizar o conjunto </a:t>
                </a:r>
                <a14:m>
                  <m:oMath xmlns:m="http://schemas.openxmlformats.org/officeDocument/2006/math">
                    <m:r>
                      <a:rPr lang="pt-BR" sz="2400" b="1" i="1" smtClean="0">
                        <a:latin typeface="Cambria Math" panose="02040503050406030204" pitchFamily="18" charset="0"/>
                        <a:ea typeface="Cambria Math" panose="02040503050406030204" pitchFamily="18" charset="0"/>
                      </a:rPr>
                      <m:t>𝑪</m:t>
                    </m:r>
                  </m:oMath>
                </a14:m>
                <a:r>
                  <a:rPr lang="pt-BR" sz="2400" dirty="0">
                    <a:latin typeface="Cambria Math" panose="02040503050406030204" pitchFamily="18" charset="0"/>
                    <a:ea typeface="Cambria Math" panose="02040503050406030204" pitchFamily="18" charset="0"/>
                  </a:rPr>
                  <a:t>:</a:t>
                </a:r>
              </a:p>
              <a:p>
                <a:pPr marL="0" indent="0">
                  <a:buNone/>
                </a:pPr>
                <a14:m>
                  <m:oMathPara xmlns:m="http://schemas.openxmlformats.org/officeDocument/2006/math">
                    <m:oMathParaPr>
                      <m:jc m:val="centerGroup"/>
                    </m:oMathParaPr>
                    <m:oMath xmlns:m="http://schemas.openxmlformats.org/officeDocument/2006/math">
                      <m:r>
                        <a:rPr lang="pt-BR" sz="2400" b="1" i="1" dirty="0">
                          <a:latin typeface="Cambria Math" panose="02040503050406030204" pitchFamily="18" charset="0"/>
                          <a:ea typeface="Cambria Math" panose="02040503050406030204" pitchFamily="18" charset="0"/>
                        </a:rPr>
                        <m:t>𝑴𝑰𝑵</m:t>
                      </m:r>
                      <m:nary>
                        <m:naryPr>
                          <m:chr m:val="∑"/>
                          <m:supHide m:val="on"/>
                          <m:ctrlPr>
                            <a:rPr lang="pt-BR" sz="2400" b="1" i="1" dirty="0" smtClean="0">
                              <a:latin typeface="Cambria Math" panose="02040503050406030204" pitchFamily="18" charset="0"/>
                              <a:ea typeface="Cambria Math" panose="02040503050406030204" pitchFamily="18" charset="0"/>
                            </a:rPr>
                          </m:ctrlPr>
                        </m:naryPr>
                        <m:sub>
                          <m:r>
                            <m:rPr>
                              <m:brk m:alnAt="23"/>
                            </m:rPr>
                            <a:rPr lang="pt-BR" sz="2400" b="1" i="1" dirty="0" smtClean="0">
                              <a:latin typeface="Cambria Math" panose="02040503050406030204" pitchFamily="18" charset="0"/>
                              <a:ea typeface="Cambria Math" panose="02040503050406030204" pitchFamily="18" charset="0"/>
                            </a:rPr>
                            <m:t>𝒊</m:t>
                          </m:r>
                          <m:r>
                            <a:rPr lang="pt-BR" sz="2400" b="1" i="1" dirty="0" smtClean="0">
                              <a:latin typeface="Cambria Math" panose="02040503050406030204" pitchFamily="18" charset="0"/>
                              <a:ea typeface="Cambria Math" panose="02040503050406030204" pitchFamily="18" charset="0"/>
                            </a:rPr>
                            <m:t>∈</m:t>
                          </m:r>
                          <m:r>
                            <a:rPr lang="pt-BR" sz="2400" b="1" i="1" dirty="0" smtClean="0">
                              <a:latin typeface="Cambria Math" panose="02040503050406030204" pitchFamily="18" charset="0"/>
                              <a:ea typeface="Cambria Math" panose="02040503050406030204" pitchFamily="18" charset="0"/>
                            </a:rPr>
                            <m:t>𝑪</m:t>
                          </m:r>
                        </m:sub>
                        <m:sup/>
                        <m:e>
                          <m:nary>
                            <m:naryPr>
                              <m:chr m:val="∑"/>
                              <m:ctrlPr>
                                <a:rPr lang="pt-BR" sz="2400" b="1" i="1" dirty="0">
                                  <a:latin typeface="Cambria Math" panose="02040503050406030204" pitchFamily="18" charset="0"/>
                                  <a:ea typeface="Cambria Math" panose="02040503050406030204" pitchFamily="18" charset="0"/>
                                </a:rPr>
                              </m:ctrlPr>
                            </m:naryPr>
                            <m:sub>
                              <m:r>
                                <m:rPr>
                                  <m:brk m:alnAt="23"/>
                                </m:rPr>
                                <a:rPr lang="pt-BR" sz="2400" b="1" i="1" dirty="0">
                                  <a:latin typeface="Cambria Math" panose="02040503050406030204" pitchFamily="18" charset="0"/>
                                  <a:ea typeface="Cambria Math" panose="02040503050406030204" pitchFamily="18" charset="0"/>
                                </a:rPr>
                                <m:t>𝒋</m:t>
                              </m:r>
                              <m:r>
                                <a:rPr lang="pt-BR" sz="2400" b="1" i="1" dirty="0">
                                  <a:latin typeface="Cambria Math" panose="02040503050406030204" pitchFamily="18" charset="0"/>
                                  <a:ea typeface="Cambria Math" panose="02040503050406030204" pitchFamily="18" charset="0"/>
                                </a:rPr>
                                <m:t>=</m:t>
                              </m:r>
                              <m:r>
                                <a:rPr lang="pt-BR" sz="2400" b="1" i="1" dirty="0">
                                  <a:latin typeface="Cambria Math" panose="02040503050406030204" pitchFamily="18" charset="0"/>
                                  <a:ea typeface="Cambria Math" panose="02040503050406030204" pitchFamily="18" charset="0"/>
                                </a:rPr>
                                <m:t>𝟏</m:t>
                              </m:r>
                            </m:sub>
                            <m:sup>
                              <m:r>
                                <a:rPr lang="pt-BR" sz="2400" b="1" i="1" dirty="0">
                                  <a:latin typeface="Cambria Math" panose="02040503050406030204" pitchFamily="18" charset="0"/>
                                  <a:ea typeface="Cambria Math" panose="02040503050406030204" pitchFamily="18" charset="0"/>
                                </a:rPr>
                                <m:t>𝒎</m:t>
                              </m:r>
                            </m:sup>
                            <m:e>
                              <m:sSub>
                                <m:sSubPr>
                                  <m:ctrlPr>
                                    <a:rPr lang="pt-BR" sz="2400" b="1" i="1" dirty="0">
                                      <a:latin typeface="Cambria Math" panose="02040503050406030204" pitchFamily="18" charset="0"/>
                                      <a:ea typeface="Cambria Math" panose="02040503050406030204" pitchFamily="18" charset="0"/>
                                    </a:rPr>
                                  </m:ctrlPr>
                                </m:sSubPr>
                                <m:e>
                                  <m:r>
                                    <a:rPr lang="pt-BR" sz="2400" b="1" i="1" dirty="0">
                                      <a:latin typeface="Cambria Math" panose="02040503050406030204" pitchFamily="18" charset="0"/>
                                      <a:ea typeface="Cambria Math" panose="02040503050406030204" pitchFamily="18" charset="0"/>
                                    </a:rPr>
                                    <m:t>𝑫</m:t>
                                  </m:r>
                                </m:e>
                                <m:sub>
                                  <m:r>
                                    <a:rPr lang="pt-BR" sz="2400" b="1" i="1" dirty="0">
                                      <a:latin typeface="Cambria Math" panose="02040503050406030204" pitchFamily="18" charset="0"/>
                                      <a:ea typeface="Cambria Math" panose="02040503050406030204" pitchFamily="18" charset="0"/>
                                    </a:rPr>
                                    <m:t>𝒊</m:t>
                                  </m:r>
                                  <m:r>
                                    <a:rPr lang="pt-BR" sz="2400" b="1" i="1" dirty="0">
                                      <a:latin typeface="Cambria Math" panose="02040503050406030204" pitchFamily="18" charset="0"/>
                                      <a:ea typeface="Cambria Math" panose="02040503050406030204" pitchFamily="18" charset="0"/>
                                    </a:rPr>
                                    <m:t>,</m:t>
                                  </m:r>
                                  <m:r>
                                    <a:rPr lang="pt-BR" sz="2400" b="1" i="1" dirty="0">
                                      <a:latin typeface="Cambria Math" panose="02040503050406030204" pitchFamily="18" charset="0"/>
                                      <a:ea typeface="Cambria Math" panose="02040503050406030204" pitchFamily="18" charset="0"/>
                                    </a:rPr>
                                    <m:t>𝒋</m:t>
                                  </m:r>
                                </m:sub>
                              </m:sSub>
                              <m:r>
                                <a:rPr lang="pt-BR" sz="2400" b="1" i="1" dirty="0">
                                  <a:latin typeface="Cambria Math" panose="02040503050406030204" pitchFamily="18" charset="0"/>
                                  <a:ea typeface="Cambria Math" panose="02040503050406030204" pitchFamily="18" charset="0"/>
                                </a:rPr>
                                <m:t>∗</m:t>
                              </m:r>
                              <m:sSub>
                                <m:sSubPr>
                                  <m:ctrlPr>
                                    <a:rPr lang="pt-BR" sz="2400" b="1" i="1" dirty="0">
                                      <a:latin typeface="Cambria Math" panose="02040503050406030204" pitchFamily="18" charset="0"/>
                                      <a:ea typeface="Cambria Math" panose="02040503050406030204" pitchFamily="18" charset="0"/>
                                    </a:rPr>
                                  </m:ctrlPr>
                                </m:sSubPr>
                                <m:e>
                                  <m:r>
                                    <a:rPr lang="pt-BR" sz="2400" b="1" i="1" dirty="0">
                                      <a:latin typeface="Cambria Math" panose="02040503050406030204" pitchFamily="18" charset="0"/>
                                      <a:ea typeface="Cambria Math" panose="02040503050406030204" pitchFamily="18" charset="0"/>
                                    </a:rPr>
                                    <m:t>𝑬</m:t>
                                  </m:r>
                                </m:e>
                                <m:sub>
                                  <m:r>
                                    <a:rPr lang="pt-BR" sz="2400" b="1" i="1" dirty="0">
                                      <a:latin typeface="Cambria Math" panose="02040503050406030204" pitchFamily="18" charset="0"/>
                                      <a:ea typeface="Cambria Math" panose="02040503050406030204" pitchFamily="18" charset="0"/>
                                    </a:rPr>
                                    <m:t>𝒋</m:t>
                                  </m:r>
                                </m:sub>
                              </m:sSub>
                            </m:e>
                          </m:nary>
                        </m:e>
                      </m:nary>
                    </m:oMath>
                  </m:oMathPara>
                </a14:m>
                <a:endParaRPr lang="pt-BR" sz="2400" b="1" dirty="0">
                  <a:latin typeface="Cambria Math" panose="02040503050406030204" pitchFamily="18" charset="0"/>
                  <a:ea typeface="Cambria Math" panose="02040503050406030204" pitchFamily="18" charset="0"/>
                </a:endParaRPr>
              </a:p>
              <a:p>
                <a:r>
                  <a:rPr lang="pt-BR" sz="2400" dirty="0">
                    <a:latin typeface="Cambria Math" panose="02040503050406030204" pitchFamily="18" charset="0"/>
                    <a:ea typeface="Cambria Math" panose="02040503050406030204" pitchFamily="18" charset="0"/>
                  </a:rPr>
                  <a:t>E nesse caso, </a:t>
                </a:r>
                <a14:m>
                  <m:oMath xmlns:m="http://schemas.openxmlformats.org/officeDocument/2006/math">
                    <m:r>
                      <a:rPr lang="pt-BR" sz="2400" b="1" i="1" smtClean="0">
                        <a:latin typeface="Cambria Math" panose="02040503050406030204" pitchFamily="18" charset="0"/>
                        <a:ea typeface="Cambria Math" panose="02040503050406030204" pitchFamily="18" charset="0"/>
                      </a:rPr>
                      <m:t>𝑪</m:t>
                    </m:r>
                    <m:r>
                      <a:rPr lang="pt-BR" sz="2400" b="1" i="1" smtClean="0">
                        <a:latin typeface="Cambria Math" panose="02040503050406030204" pitchFamily="18" charset="0"/>
                        <a:ea typeface="Cambria Math" panose="02040503050406030204" pitchFamily="18" charset="0"/>
                      </a:rPr>
                      <m:t>={</m:t>
                    </m:r>
                    <m:r>
                      <a:rPr lang="pt-BR" sz="2400" b="1" i="1" smtClean="0">
                        <a:latin typeface="Cambria Math" panose="02040503050406030204" pitchFamily="18" charset="0"/>
                        <a:ea typeface="Cambria Math" panose="02040503050406030204" pitchFamily="18" charset="0"/>
                      </a:rPr>
                      <m:t>𝟔</m:t>
                    </m:r>
                    <m:r>
                      <a:rPr lang="pt-BR" sz="2400" b="1" i="1" smtClean="0">
                        <a:latin typeface="Cambria Math" panose="02040503050406030204" pitchFamily="18" charset="0"/>
                        <a:ea typeface="Cambria Math" panose="02040503050406030204" pitchFamily="18" charset="0"/>
                      </a:rPr>
                      <m:t>, </m:t>
                    </m:r>
                    <m:r>
                      <a:rPr lang="pt-BR" sz="2400" b="1" i="1" smtClean="0">
                        <a:latin typeface="Cambria Math" panose="02040503050406030204" pitchFamily="18" charset="0"/>
                        <a:ea typeface="Cambria Math" panose="02040503050406030204" pitchFamily="18" charset="0"/>
                      </a:rPr>
                      <m:t>𝟏𝟗</m:t>
                    </m:r>
                    <m:r>
                      <a:rPr lang="pt-BR" sz="2400" b="1" i="1" smtClean="0">
                        <a:latin typeface="Cambria Math" panose="02040503050406030204" pitchFamily="18" charset="0"/>
                        <a:ea typeface="Cambria Math" panose="02040503050406030204" pitchFamily="18" charset="0"/>
                      </a:rPr>
                      <m:t>, </m:t>
                    </m:r>
                    <m:r>
                      <a:rPr lang="pt-BR" sz="2400" b="1" i="1" smtClean="0">
                        <a:latin typeface="Cambria Math" panose="02040503050406030204" pitchFamily="18" charset="0"/>
                        <a:ea typeface="Cambria Math" panose="02040503050406030204" pitchFamily="18" charset="0"/>
                      </a:rPr>
                      <m:t>𝟏𝟒</m:t>
                    </m:r>
                    <m:r>
                      <a:rPr lang="pt-BR" sz="2400" b="1" i="1" smtClean="0">
                        <a:latin typeface="Cambria Math" panose="02040503050406030204" pitchFamily="18" charset="0"/>
                        <a:ea typeface="Cambria Math" panose="02040503050406030204" pitchFamily="18" charset="0"/>
                      </a:rPr>
                      <m:t>}</m:t>
                    </m:r>
                  </m:oMath>
                </a14:m>
                <a:endParaRPr lang="pt-BR" sz="2400" b="1" i="1" dirty="0">
                  <a:latin typeface="Cambria Math" panose="02040503050406030204" pitchFamily="18" charset="0"/>
                  <a:ea typeface="Cambria Math" panose="02040503050406030204" pitchFamily="18" charset="0"/>
                </a:endParaRPr>
              </a:p>
            </p:txBody>
          </p:sp>
        </mc:Choice>
        <mc:Fallback xmlns="">
          <p:sp>
            <p:nvSpPr>
              <p:cNvPr id="6" name="Espaço Reservado para Conteúdo 11">
                <a:extLst>
                  <a:ext uri="{FF2B5EF4-FFF2-40B4-BE49-F238E27FC236}">
                    <a16:creationId xmlns:a16="http://schemas.microsoft.com/office/drawing/2014/main" id="{ADB96373-9F0E-991E-BD64-76FCB49D0015}"/>
                  </a:ext>
                </a:extLst>
              </p:cNvPr>
              <p:cNvSpPr>
                <a:spLocks noGrp="1" noRot="1" noChangeAspect="1" noMove="1" noResize="1" noEditPoints="1" noAdjustHandles="1" noChangeArrowheads="1" noChangeShapeType="1" noTextEdit="1"/>
              </p:cNvSpPr>
              <p:nvPr>
                <p:ph idx="1"/>
              </p:nvPr>
            </p:nvSpPr>
            <p:spPr>
              <a:xfrm>
                <a:off x="6002043" y="1611795"/>
                <a:ext cx="5539421" cy="5019301"/>
              </a:xfrm>
              <a:blipFill>
                <a:blip r:embed="rId2"/>
                <a:stretch>
                  <a:fillRect l="-1542" t="-1699" r="-881"/>
                </a:stretch>
              </a:blipFill>
            </p:spPr>
            <p:txBody>
              <a:bodyPr/>
              <a:lstStyle/>
              <a:p>
                <a:r>
                  <a:rPr lang="en-US">
                    <a:noFill/>
                  </a:rPr>
                  <a:t> </a:t>
                </a:r>
              </a:p>
            </p:txBody>
          </p:sp>
        </mc:Fallback>
      </mc:AlternateContent>
      <p:pic>
        <p:nvPicPr>
          <p:cNvPr id="4" name="Imagem 3" descr="Gráfico, Gráfico de bolhas&#10;&#10;Descrição gerada automaticamente">
            <a:extLst>
              <a:ext uri="{FF2B5EF4-FFF2-40B4-BE49-F238E27FC236}">
                <a16:creationId xmlns:a16="http://schemas.microsoft.com/office/drawing/2014/main" id="{15BA6F8F-614C-138F-401A-857AEA7358F5}"/>
              </a:ext>
            </a:extLst>
          </p:cNvPr>
          <p:cNvPicPr>
            <a:picLocks noChangeAspect="1"/>
          </p:cNvPicPr>
          <p:nvPr/>
        </p:nvPicPr>
        <p:blipFill rotWithShape="1">
          <a:blip r:embed="rId3">
            <a:extLst>
              <a:ext uri="{28A0092B-C50C-407E-A947-70E740481C1C}">
                <a14:useLocalDpi xmlns:a14="http://schemas.microsoft.com/office/drawing/2010/main" val="0"/>
              </a:ext>
            </a:extLst>
          </a:blip>
          <a:srcRect l="20575" t="13853" r="36817" b="20859"/>
          <a:stretch/>
        </p:blipFill>
        <p:spPr>
          <a:xfrm>
            <a:off x="582507" y="1612524"/>
            <a:ext cx="5378024" cy="5018572"/>
          </a:xfrm>
          <a:prstGeom prst="rect">
            <a:avLst/>
          </a:prstGeom>
          <a:ln>
            <a:solidFill>
              <a:schemeClr val="tx1"/>
            </a:solidFill>
          </a:ln>
        </p:spPr>
      </p:pic>
      <p:pic>
        <p:nvPicPr>
          <p:cNvPr id="3" name="Imagem 2">
            <a:extLst>
              <a:ext uri="{FF2B5EF4-FFF2-40B4-BE49-F238E27FC236}">
                <a16:creationId xmlns:a16="http://schemas.microsoft.com/office/drawing/2014/main" id="{23B55D28-6D1B-FC0B-9C09-57027E34510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flipV="1">
            <a:off x="5843863" y="-234788"/>
            <a:ext cx="504270" cy="645336"/>
          </a:xfrm>
          <a:prstGeom prst="rect">
            <a:avLst/>
          </a:prstGeom>
        </p:spPr>
      </p:pic>
    </p:spTree>
    <p:extLst>
      <p:ext uri="{BB962C8B-B14F-4D97-AF65-F5344CB8AC3E}">
        <p14:creationId xmlns:p14="http://schemas.microsoft.com/office/powerpoint/2010/main" val="385349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mc:AlternateContent xmlns:mc="http://schemas.openxmlformats.org/markup-compatibility/2006" xmlns:a14="http://schemas.microsoft.com/office/drawing/2010/main">
        <mc:Choice Requires="a14">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6002043" y="1611795"/>
                <a:ext cx="5539421" cy="5019301"/>
              </a:xfrm>
            </p:spPr>
            <p:txBody>
              <a:bodyPr>
                <a:normAutofit/>
              </a:bodyPr>
              <a:lstStyle/>
              <a:p>
                <a:pPr marL="342900" indent="-342900">
                  <a:buFont typeface="Arial" panose="020B0604020202020204" pitchFamily="34" charset="0"/>
                  <a:buChar char="•"/>
                </a:pPr>
                <a:r>
                  <a:rPr lang="pt-BR" sz="2400" b="1" dirty="0">
                    <a:latin typeface="Cambria Math" panose="02040503050406030204" pitchFamily="18" charset="0"/>
                    <a:ea typeface="Cambria Math" panose="02040503050406030204" pitchFamily="18" charset="0"/>
                  </a:rPr>
                  <a:t>Devemos minimizar a distância total percorrida por todos os CDs após efetuarem todas as entregas à todas as Localizações</a:t>
                </a:r>
              </a:p>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Como não sabemos quais serão os reais CDs, devemos utilizar também a variável </a:t>
                </a:r>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rPr>
                        </m:ctrlPr>
                      </m:sSubPr>
                      <m:e>
                        <m:r>
                          <a:rPr lang="pt-BR" sz="2400" b="0" i="1" smtClean="0">
                            <a:latin typeface="Cambria Math" panose="02040503050406030204" pitchFamily="18" charset="0"/>
                            <a:ea typeface="Cambria Math" panose="02040503050406030204" pitchFamily="18" charset="0"/>
                          </a:rPr>
                          <m:t>𝑥</m:t>
                        </m:r>
                      </m:e>
                      <m:sub>
                        <m:r>
                          <a:rPr lang="pt-BR" sz="2400" b="0" i="1" smtClean="0">
                            <a:latin typeface="Cambria Math" panose="02040503050406030204" pitchFamily="18" charset="0"/>
                            <a:ea typeface="Cambria Math" panose="02040503050406030204" pitchFamily="18" charset="0"/>
                          </a:rPr>
                          <m:t>𝑖</m:t>
                        </m:r>
                        <m:r>
                          <a:rPr lang="pt-BR" sz="2400" b="0" i="1" smtClean="0">
                            <a:latin typeface="Cambria Math" panose="02040503050406030204" pitchFamily="18" charset="0"/>
                            <a:ea typeface="Cambria Math" panose="02040503050406030204" pitchFamily="18" charset="0"/>
                          </a:rPr>
                          <m:t>, </m:t>
                        </m:r>
                        <m:r>
                          <a:rPr lang="pt-BR" sz="2400" b="0" i="1" smtClean="0">
                            <a:latin typeface="Cambria Math" panose="02040503050406030204" pitchFamily="18" charset="0"/>
                            <a:ea typeface="Cambria Math" panose="02040503050406030204" pitchFamily="18" charset="0"/>
                          </a:rPr>
                          <m:t>𝑗</m:t>
                        </m:r>
                      </m:sub>
                    </m:sSub>
                  </m:oMath>
                </a14:m>
                <a:r>
                  <a:rPr lang="pt-BR" sz="2400" dirty="0">
                    <a:latin typeface="Cambria Math" panose="02040503050406030204" pitchFamily="18" charset="0"/>
                    <a:ea typeface="Cambria Math" panose="02040503050406030204" pitchFamily="18" charset="0"/>
                  </a:rPr>
                  <a:t>, que define se Centro </a:t>
                </a:r>
                <a14:m>
                  <m:oMath xmlns:m="http://schemas.openxmlformats.org/officeDocument/2006/math">
                    <m:r>
                      <a:rPr lang="pt-BR" sz="2400" b="1" i="1" smtClean="0">
                        <a:latin typeface="Cambria Math" panose="02040503050406030204" pitchFamily="18" charset="0"/>
                        <a:ea typeface="Cambria Math" panose="02040503050406030204" pitchFamily="18" charset="0"/>
                      </a:rPr>
                      <m:t>𝒊</m:t>
                    </m:r>
                  </m:oMath>
                </a14:m>
                <a:r>
                  <a:rPr lang="pt-BR" sz="2400" b="1" dirty="0">
                    <a:latin typeface="Cambria Math" panose="02040503050406030204" pitchFamily="18" charset="0"/>
                    <a:ea typeface="Cambria Math" panose="02040503050406030204" pitchFamily="18" charset="0"/>
                  </a:rPr>
                  <a:t> </a:t>
                </a:r>
                <a:r>
                  <a:rPr lang="pt-BR" sz="2400" dirty="0">
                    <a:latin typeface="Cambria Math" panose="02040503050406030204" pitchFamily="18" charset="0"/>
                    <a:ea typeface="Cambria Math" panose="02040503050406030204" pitchFamily="18" charset="0"/>
                  </a:rPr>
                  <a:t>atende a cidade </a:t>
                </a:r>
                <a14:m>
                  <m:oMath xmlns:m="http://schemas.openxmlformats.org/officeDocument/2006/math">
                    <m:r>
                      <a:rPr lang="pt-BR" sz="2400" b="1" i="1" smtClean="0">
                        <a:latin typeface="Cambria Math" panose="02040503050406030204" pitchFamily="18" charset="0"/>
                        <a:ea typeface="Cambria Math" panose="02040503050406030204" pitchFamily="18" charset="0"/>
                      </a:rPr>
                      <m:t>𝒋</m:t>
                    </m:r>
                  </m:oMath>
                </a14:m>
                <a:endParaRPr lang="pt-BR" sz="2400" b="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400" b="1" i="1" dirty="0">
                          <a:latin typeface="Cambria Math" panose="02040503050406030204" pitchFamily="18" charset="0"/>
                          <a:ea typeface="Cambria Math" panose="02040503050406030204" pitchFamily="18" charset="0"/>
                        </a:rPr>
                        <m:t>𝑴𝑰𝑵</m:t>
                      </m:r>
                      <m:nary>
                        <m:naryPr>
                          <m:chr m:val="∑"/>
                          <m:supHide m:val="on"/>
                          <m:ctrlPr>
                            <a:rPr lang="pt-BR" sz="2400" b="1" i="1" dirty="0" smtClean="0">
                              <a:latin typeface="Cambria Math" panose="02040503050406030204" pitchFamily="18" charset="0"/>
                              <a:ea typeface="Cambria Math" panose="02040503050406030204" pitchFamily="18" charset="0"/>
                            </a:rPr>
                          </m:ctrlPr>
                        </m:naryPr>
                        <m:sub>
                          <m:r>
                            <m:rPr>
                              <m:brk m:alnAt="23"/>
                            </m:rPr>
                            <a:rPr lang="pt-BR" sz="2400" b="1" i="1" dirty="0" smtClean="0">
                              <a:latin typeface="Cambria Math" panose="02040503050406030204" pitchFamily="18" charset="0"/>
                              <a:ea typeface="Cambria Math" panose="02040503050406030204" pitchFamily="18" charset="0"/>
                            </a:rPr>
                            <m:t>𝒊</m:t>
                          </m:r>
                          <m:r>
                            <a:rPr lang="pt-BR" sz="2400" b="1" i="1" dirty="0" smtClean="0">
                              <a:latin typeface="Cambria Math" panose="02040503050406030204" pitchFamily="18" charset="0"/>
                              <a:ea typeface="Cambria Math" panose="02040503050406030204" pitchFamily="18" charset="0"/>
                            </a:rPr>
                            <m:t>∈</m:t>
                          </m:r>
                          <m:r>
                            <a:rPr lang="pt-BR" sz="2400" b="1" i="1" dirty="0" smtClean="0">
                              <a:latin typeface="Cambria Math" panose="02040503050406030204" pitchFamily="18" charset="0"/>
                              <a:ea typeface="Cambria Math" panose="02040503050406030204" pitchFamily="18" charset="0"/>
                            </a:rPr>
                            <m:t>𝑪</m:t>
                          </m:r>
                        </m:sub>
                        <m:sup/>
                        <m:e>
                          <m:nary>
                            <m:naryPr>
                              <m:chr m:val="∑"/>
                              <m:ctrlPr>
                                <a:rPr lang="pt-BR" sz="2400" b="1" i="1" dirty="0">
                                  <a:latin typeface="Cambria Math" panose="02040503050406030204" pitchFamily="18" charset="0"/>
                                  <a:ea typeface="Cambria Math" panose="02040503050406030204" pitchFamily="18" charset="0"/>
                                </a:rPr>
                              </m:ctrlPr>
                            </m:naryPr>
                            <m:sub>
                              <m:r>
                                <m:rPr>
                                  <m:brk m:alnAt="23"/>
                                </m:rPr>
                                <a:rPr lang="pt-BR" sz="2400" b="1" i="1" dirty="0">
                                  <a:latin typeface="Cambria Math" panose="02040503050406030204" pitchFamily="18" charset="0"/>
                                  <a:ea typeface="Cambria Math" panose="02040503050406030204" pitchFamily="18" charset="0"/>
                                </a:rPr>
                                <m:t>𝒋</m:t>
                              </m:r>
                              <m:r>
                                <a:rPr lang="pt-BR" sz="2400" b="1" i="1" dirty="0">
                                  <a:latin typeface="Cambria Math" panose="02040503050406030204" pitchFamily="18" charset="0"/>
                                  <a:ea typeface="Cambria Math" panose="02040503050406030204" pitchFamily="18" charset="0"/>
                                </a:rPr>
                                <m:t>=</m:t>
                              </m:r>
                              <m:r>
                                <a:rPr lang="pt-BR" sz="2400" b="1" i="1" dirty="0">
                                  <a:latin typeface="Cambria Math" panose="02040503050406030204" pitchFamily="18" charset="0"/>
                                  <a:ea typeface="Cambria Math" panose="02040503050406030204" pitchFamily="18" charset="0"/>
                                </a:rPr>
                                <m:t>𝟏</m:t>
                              </m:r>
                            </m:sub>
                            <m:sup>
                              <m:r>
                                <a:rPr lang="pt-BR" sz="2400" b="1" i="1" dirty="0">
                                  <a:latin typeface="Cambria Math" panose="02040503050406030204" pitchFamily="18" charset="0"/>
                                  <a:ea typeface="Cambria Math" panose="02040503050406030204" pitchFamily="18" charset="0"/>
                                </a:rPr>
                                <m:t>𝒎</m:t>
                              </m:r>
                            </m:sup>
                            <m:e>
                              <m:sSub>
                                <m:sSubPr>
                                  <m:ctrlPr>
                                    <a:rPr lang="pt-BR" sz="2400" b="1" i="1" dirty="0">
                                      <a:latin typeface="Cambria Math" panose="02040503050406030204" pitchFamily="18" charset="0"/>
                                      <a:ea typeface="Cambria Math" panose="02040503050406030204" pitchFamily="18" charset="0"/>
                                    </a:rPr>
                                  </m:ctrlPr>
                                </m:sSubPr>
                                <m:e>
                                  <m:r>
                                    <a:rPr lang="pt-BR" sz="2400" b="1" i="1" dirty="0">
                                      <a:latin typeface="Cambria Math" panose="02040503050406030204" pitchFamily="18" charset="0"/>
                                      <a:ea typeface="Cambria Math" panose="02040503050406030204" pitchFamily="18" charset="0"/>
                                    </a:rPr>
                                    <m:t>𝑫</m:t>
                                  </m:r>
                                </m:e>
                                <m:sub>
                                  <m:r>
                                    <a:rPr lang="pt-BR" sz="2400" b="1" i="1" dirty="0">
                                      <a:latin typeface="Cambria Math" panose="02040503050406030204" pitchFamily="18" charset="0"/>
                                      <a:ea typeface="Cambria Math" panose="02040503050406030204" pitchFamily="18" charset="0"/>
                                    </a:rPr>
                                    <m:t>𝒊</m:t>
                                  </m:r>
                                  <m:r>
                                    <a:rPr lang="pt-BR" sz="2400" b="1" i="1" dirty="0">
                                      <a:latin typeface="Cambria Math" panose="02040503050406030204" pitchFamily="18" charset="0"/>
                                      <a:ea typeface="Cambria Math" panose="02040503050406030204" pitchFamily="18" charset="0"/>
                                    </a:rPr>
                                    <m:t>,</m:t>
                                  </m:r>
                                  <m:r>
                                    <a:rPr lang="pt-BR" sz="2400" b="1" i="1" dirty="0">
                                      <a:latin typeface="Cambria Math" panose="02040503050406030204" pitchFamily="18" charset="0"/>
                                      <a:ea typeface="Cambria Math" panose="02040503050406030204" pitchFamily="18" charset="0"/>
                                    </a:rPr>
                                    <m:t>𝒋</m:t>
                                  </m:r>
                                </m:sub>
                              </m:sSub>
                              <m:r>
                                <a:rPr lang="pt-BR" sz="2400" b="1" i="1" dirty="0">
                                  <a:latin typeface="Cambria Math" panose="02040503050406030204" pitchFamily="18" charset="0"/>
                                  <a:ea typeface="Cambria Math" panose="02040503050406030204" pitchFamily="18" charset="0"/>
                                </a:rPr>
                                <m:t>∗</m:t>
                              </m:r>
                              <m:sSub>
                                <m:sSubPr>
                                  <m:ctrlPr>
                                    <a:rPr lang="pt-BR" sz="2400" b="1" i="1" dirty="0">
                                      <a:latin typeface="Cambria Math" panose="02040503050406030204" pitchFamily="18" charset="0"/>
                                      <a:ea typeface="Cambria Math" panose="02040503050406030204" pitchFamily="18" charset="0"/>
                                    </a:rPr>
                                  </m:ctrlPr>
                                </m:sSubPr>
                                <m:e>
                                  <m:r>
                                    <a:rPr lang="pt-BR" sz="2400" b="1" i="1" dirty="0">
                                      <a:latin typeface="Cambria Math" panose="02040503050406030204" pitchFamily="18" charset="0"/>
                                      <a:ea typeface="Cambria Math" panose="02040503050406030204" pitchFamily="18" charset="0"/>
                                    </a:rPr>
                                    <m:t>𝑬</m:t>
                                  </m:r>
                                </m:e>
                                <m:sub>
                                  <m:r>
                                    <a:rPr lang="pt-BR" sz="2400" b="1" i="1" dirty="0">
                                      <a:latin typeface="Cambria Math" panose="02040503050406030204" pitchFamily="18" charset="0"/>
                                      <a:ea typeface="Cambria Math" panose="02040503050406030204" pitchFamily="18" charset="0"/>
                                    </a:rPr>
                                    <m:t>𝒋</m:t>
                                  </m:r>
                                </m:sub>
                              </m:sSub>
                            </m:e>
                          </m:nary>
                          <m:r>
                            <a:rPr lang="pt-BR" sz="2400" b="1" i="1" dirty="0" smtClean="0">
                              <a:latin typeface="Cambria Math" panose="02040503050406030204" pitchFamily="18" charset="0"/>
                              <a:ea typeface="Cambria Math" panose="02040503050406030204" pitchFamily="18" charset="0"/>
                            </a:rPr>
                            <m:t>∗</m:t>
                          </m:r>
                          <m:sSub>
                            <m:sSubPr>
                              <m:ctrlPr>
                                <a:rPr lang="pt-BR" sz="2400" b="1" i="1" dirty="0" smtClean="0">
                                  <a:latin typeface="Cambria Math" panose="02040503050406030204" pitchFamily="18" charset="0"/>
                                  <a:ea typeface="Cambria Math" panose="02040503050406030204" pitchFamily="18" charset="0"/>
                                </a:rPr>
                              </m:ctrlPr>
                            </m:sSubPr>
                            <m:e>
                              <m:r>
                                <a:rPr lang="pt-BR" sz="2400" b="1" i="1" dirty="0" smtClean="0">
                                  <a:latin typeface="Cambria Math" panose="02040503050406030204" pitchFamily="18" charset="0"/>
                                  <a:ea typeface="Cambria Math" panose="02040503050406030204" pitchFamily="18" charset="0"/>
                                </a:rPr>
                                <m:t>𝒙</m:t>
                              </m:r>
                            </m:e>
                            <m:sub>
                              <m:r>
                                <a:rPr lang="pt-BR" sz="2400" b="1" i="1" dirty="0" smtClean="0">
                                  <a:latin typeface="Cambria Math" panose="02040503050406030204" pitchFamily="18" charset="0"/>
                                  <a:ea typeface="Cambria Math" panose="02040503050406030204" pitchFamily="18" charset="0"/>
                                </a:rPr>
                                <m:t>𝒊</m:t>
                              </m:r>
                              <m:r>
                                <a:rPr lang="pt-BR" sz="2400" b="1" i="1" dirty="0" smtClean="0">
                                  <a:latin typeface="Cambria Math" panose="02040503050406030204" pitchFamily="18" charset="0"/>
                                  <a:ea typeface="Cambria Math" panose="02040503050406030204" pitchFamily="18" charset="0"/>
                                </a:rPr>
                                <m:t>, </m:t>
                              </m:r>
                              <m:r>
                                <a:rPr lang="pt-BR" sz="2400" b="1" i="1" dirty="0" smtClean="0">
                                  <a:latin typeface="Cambria Math" panose="02040503050406030204" pitchFamily="18" charset="0"/>
                                  <a:ea typeface="Cambria Math" panose="02040503050406030204" pitchFamily="18" charset="0"/>
                                </a:rPr>
                                <m:t>𝒋</m:t>
                              </m:r>
                            </m:sub>
                          </m:sSub>
                        </m:e>
                      </m:nary>
                    </m:oMath>
                  </m:oMathPara>
                </a14:m>
                <a:endParaRPr lang="pt-BR" sz="2400" b="1" dirty="0">
                  <a:latin typeface="Cambria Math" panose="02040503050406030204" pitchFamily="18" charset="0"/>
                  <a:ea typeface="Cambria Math" panose="02040503050406030204" pitchFamily="18" charset="0"/>
                </a:endParaRPr>
              </a:p>
              <a:p>
                <a:pPr marL="0" indent="0">
                  <a:buNone/>
                </a:pPr>
                <a:endParaRPr lang="pt-BR" sz="2400" b="1" i="1" dirty="0">
                  <a:latin typeface="Cambria Math" panose="02040503050406030204" pitchFamily="18" charset="0"/>
                  <a:ea typeface="Cambria Math" panose="02040503050406030204" pitchFamily="18" charset="0"/>
                </a:endParaRPr>
              </a:p>
            </p:txBody>
          </p:sp>
        </mc:Choice>
        <mc:Fallback xmlns="">
          <p:sp>
            <p:nvSpPr>
              <p:cNvPr id="6" name="Espaço Reservado para Conteúdo 11">
                <a:extLst>
                  <a:ext uri="{FF2B5EF4-FFF2-40B4-BE49-F238E27FC236}">
                    <a16:creationId xmlns:a16="http://schemas.microsoft.com/office/drawing/2014/main" id="{ADB96373-9F0E-991E-BD64-76FCB49D0015}"/>
                  </a:ext>
                </a:extLst>
              </p:cNvPr>
              <p:cNvSpPr>
                <a:spLocks noGrp="1" noRot="1" noChangeAspect="1" noMove="1" noResize="1" noEditPoints="1" noAdjustHandles="1" noChangeArrowheads="1" noChangeShapeType="1" noTextEdit="1"/>
              </p:cNvSpPr>
              <p:nvPr>
                <p:ph idx="1"/>
              </p:nvPr>
            </p:nvSpPr>
            <p:spPr>
              <a:xfrm>
                <a:off x="6002043" y="1611795"/>
                <a:ext cx="5539421" cy="5019301"/>
              </a:xfrm>
              <a:blipFill>
                <a:blip r:embed="rId2"/>
                <a:stretch>
                  <a:fillRect l="-1542" t="-1699" r="-881"/>
                </a:stretch>
              </a:blipFill>
            </p:spPr>
            <p:txBody>
              <a:bodyPr/>
              <a:lstStyle/>
              <a:p>
                <a:r>
                  <a:rPr lang="en-US">
                    <a:noFill/>
                  </a:rPr>
                  <a:t> </a:t>
                </a:r>
              </a:p>
            </p:txBody>
          </p:sp>
        </mc:Fallback>
      </mc:AlternateContent>
      <p:pic>
        <p:nvPicPr>
          <p:cNvPr id="4" name="Imagem 3" descr="Gráfico, Gráfico de bolhas&#10;&#10;Descrição gerada automaticamente">
            <a:extLst>
              <a:ext uri="{FF2B5EF4-FFF2-40B4-BE49-F238E27FC236}">
                <a16:creationId xmlns:a16="http://schemas.microsoft.com/office/drawing/2014/main" id="{15BA6F8F-614C-138F-401A-857AEA7358F5}"/>
              </a:ext>
            </a:extLst>
          </p:cNvPr>
          <p:cNvPicPr>
            <a:picLocks noChangeAspect="1"/>
          </p:cNvPicPr>
          <p:nvPr/>
        </p:nvPicPr>
        <p:blipFill rotWithShape="1">
          <a:blip r:embed="rId3">
            <a:extLst>
              <a:ext uri="{28A0092B-C50C-407E-A947-70E740481C1C}">
                <a14:useLocalDpi xmlns:a14="http://schemas.microsoft.com/office/drawing/2010/main" val="0"/>
              </a:ext>
            </a:extLst>
          </a:blip>
          <a:srcRect l="20575" t="13853" r="36817" b="20859"/>
          <a:stretch/>
        </p:blipFill>
        <p:spPr>
          <a:xfrm>
            <a:off x="582507" y="1612524"/>
            <a:ext cx="5378024" cy="5018572"/>
          </a:xfrm>
          <a:prstGeom prst="rect">
            <a:avLst/>
          </a:prstGeom>
          <a:ln>
            <a:solidFill>
              <a:schemeClr val="tx1"/>
            </a:solidFill>
          </a:ln>
        </p:spPr>
      </p:pic>
      <p:pic>
        <p:nvPicPr>
          <p:cNvPr id="3" name="Imagem 2" descr="Gráfico de bolhas&#10;&#10;Descrição gerada automaticamente">
            <a:extLst>
              <a:ext uri="{FF2B5EF4-FFF2-40B4-BE49-F238E27FC236}">
                <a16:creationId xmlns:a16="http://schemas.microsoft.com/office/drawing/2014/main" id="{B7DF2FA6-311A-0F4B-4A65-0CA435FBFDE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788" t="8458" r="37340" b="8982"/>
          <a:stretch/>
        </p:blipFill>
        <p:spPr>
          <a:xfrm>
            <a:off x="582507" y="1611795"/>
            <a:ext cx="5378024" cy="5019301"/>
          </a:xfrm>
          <a:prstGeom prst="rect">
            <a:avLst/>
          </a:prstGeom>
          <a:ln>
            <a:solidFill>
              <a:schemeClr val="tx1"/>
            </a:solidFill>
          </a:ln>
        </p:spPr>
      </p:pic>
      <p:pic>
        <p:nvPicPr>
          <p:cNvPr id="8" name="Imagem 7">
            <a:extLst>
              <a:ext uri="{FF2B5EF4-FFF2-40B4-BE49-F238E27FC236}">
                <a16:creationId xmlns:a16="http://schemas.microsoft.com/office/drawing/2014/main" id="{53F06315-8FF5-9134-4CEA-59DF9575D26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8724" t="13709" r="27163" b="22097"/>
          <a:stretch/>
        </p:blipFill>
        <p:spPr>
          <a:xfrm flipV="1">
            <a:off x="5843863" y="-234788"/>
            <a:ext cx="504270" cy="645336"/>
          </a:xfrm>
          <a:prstGeom prst="rect">
            <a:avLst/>
          </a:prstGeom>
        </p:spPr>
      </p:pic>
    </p:spTree>
    <p:extLst>
      <p:ext uri="{BB962C8B-B14F-4D97-AF65-F5344CB8AC3E}">
        <p14:creationId xmlns:p14="http://schemas.microsoft.com/office/powerpoint/2010/main" val="397945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mc:AlternateContent xmlns:mc="http://schemas.openxmlformats.org/markup-compatibility/2006" xmlns:a14="http://schemas.microsoft.com/office/drawing/2010/main">
        <mc:Choice Requires="a14">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6002043" y="1611795"/>
                <a:ext cx="5539421" cy="5019301"/>
              </a:xfrm>
            </p:spPr>
            <p:txBody>
              <a:bodyPr>
                <a:normAutofit/>
              </a:bodyPr>
              <a:lstStyle/>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E assim, </a:t>
                </a:r>
                <a:r>
                  <a:rPr lang="pt-BR" sz="2400" b="1" dirty="0">
                    <a:latin typeface="Cambria Math" panose="02040503050406030204" pitchFamily="18" charset="0"/>
                    <a:ea typeface="Cambria Math" panose="02040503050406030204" pitchFamily="18" charset="0"/>
                  </a:rPr>
                  <a:t>minimizamos </a:t>
                </a:r>
                <a:r>
                  <a:rPr lang="pt-BR" sz="2400" dirty="0">
                    <a:latin typeface="Cambria Math" panose="02040503050406030204" pitchFamily="18" charset="0"/>
                    <a:ea typeface="Cambria Math" panose="02040503050406030204" pitchFamily="18" charset="0"/>
                  </a:rPr>
                  <a:t>a distância total percorrida por todos os CDs após efetuarem todas as entregas à todas as Localizações</a:t>
                </a:r>
              </a:p>
              <a:p>
                <a:pPr marL="0" indent="0">
                  <a:buNone/>
                </a:pPr>
                <a:endParaRPr lang="pt-BR" sz="240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3200" b="1" i="1" dirty="0">
                          <a:latin typeface="Cambria Math" panose="02040503050406030204" pitchFamily="18" charset="0"/>
                          <a:ea typeface="Cambria Math" panose="02040503050406030204" pitchFamily="18" charset="0"/>
                        </a:rPr>
                        <m:t>𝑴𝑰𝑵</m:t>
                      </m:r>
                      <m:nary>
                        <m:naryPr>
                          <m:chr m:val="∑"/>
                          <m:supHide m:val="on"/>
                          <m:ctrlPr>
                            <a:rPr lang="pt-BR" sz="3200" b="1" i="1" dirty="0" smtClean="0">
                              <a:latin typeface="Cambria Math" panose="02040503050406030204" pitchFamily="18" charset="0"/>
                              <a:ea typeface="Cambria Math" panose="02040503050406030204" pitchFamily="18" charset="0"/>
                            </a:rPr>
                          </m:ctrlPr>
                        </m:naryPr>
                        <m:sub>
                          <m:r>
                            <m:rPr>
                              <m:brk m:alnAt="23"/>
                            </m:rPr>
                            <a:rPr lang="pt-BR" sz="3200" b="1" i="1" dirty="0" smtClean="0">
                              <a:latin typeface="Cambria Math" panose="02040503050406030204" pitchFamily="18" charset="0"/>
                              <a:ea typeface="Cambria Math" panose="02040503050406030204" pitchFamily="18" charset="0"/>
                            </a:rPr>
                            <m:t>𝒊</m:t>
                          </m:r>
                          <m:r>
                            <a:rPr lang="pt-BR" sz="3200" b="1" i="1" dirty="0" smtClean="0">
                              <a:latin typeface="Cambria Math" panose="02040503050406030204" pitchFamily="18" charset="0"/>
                              <a:ea typeface="Cambria Math" panose="02040503050406030204" pitchFamily="18" charset="0"/>
                            </a:rPr>
                            <m:t>∈</m:t>
                          </m:r>
                          <m:r>
                            <a:rPr lang="pt-BR" sz="3200" b="1" i="1" dirty="0" smtClean="0">
                              <a:latin typeface="Cambria Math" panose="02040503050406030204" pitchFamily="18" charset="0"/>
                              <a:ea typeface="Cambria Math" panose="02040503050406030204" pitchFamily="18" charset="0"/>
                            </a:rPr>
                            <m:t>𝑪</m:t>
                          </m:r>
                        </m:sub>
                        <m:sup/>
                        <m:e>
                          <m:nary>
                            <m:naryPr>
                              <m:chr m:val="∑"/>
                              <m:ctrlPr>
                                <a:rPr lang="pt-BR" sz="3200" b="1" i="1" dirty="0">
                                  <a:latin typeface="Cambria Math" panose="02040503050406030204" pitchFamily="18" charset="0"/>
                                  <a:ea typeface="Cambria Math" panose="02040503050406030204" pitchFamily="18" charset="0"/>
                                </a:rPr>
                              </m:ctrlPr>
                            </m:naryPr>
                            <m:sub>
                              <m:r>
                                <m:rPr>
                                  <m:brk m:alnAt="23"/>
                                </m:rPr>
                                <a:rPr lang="pt-BR" sz="3200" b="1" i="1" dirty="0">
                                  <a:latin typeface="Cambria Math" panose="02040503050406030204" pitchFamily="18" charset="0"/>
                                  <a:ea typeface="Cambria Math" panose="02040503050406030204" pitchFamily="18" charset="0"/>
                                </a:rPr>
                                <m:t>𝒋</m:t>
                              </m:r>
                              <m:r>
                                <a:rPr lang="pt-BR" sz="3200" b="1" i="1" dirty="0">
                                  <a:latin typeface="Cambria Math" panose="02040503050406030204" pitchFamily="18" charset="0"/>
                                  <a:ea typeface="Cambria Math" panose="02040503050406030204" pitchFamily="18" charset="0"/>
                                </a:rPr>
                                <m:t>=</m:t>
                              </m:r>
                              <m:r>
                                <a:rPr lang="pt-BR" sz="3200" b="1" i="1" dirty="0">
                                  <a:latin typeface="Cambria Math" panose="02040503050406030204" pitchFamily="18" charset="0"/>
                                  <a:ea typeface="Cambria Math" panose="02040503050406030204" pitchFamily="18" charset="0"/>
                                </a:rPr>
                                <m:t>𝟏</m:t>
                              </m:r>
                            </m:sub>
                            <m:sup>
                              <m:r>
                                <a:rPr lang="pt-BR" sz="3200" b="1" i="1" dirty="0">
                                  <a:latin typeface="Cambria Math" panose="02040503050406030204" pitchFamily="18" charset="0"/>
                                  <a:ea typeface="Cambria Math" panose="02040503050406030204" pitchFamily="18" charset="0"/>
                                </a:rPr>
                                <m:t>𝒎</m:t>
                              </m:r>
                            </m:sup>
                            <m:e>
                              <m:sSub>
                                <m:sSubPr>
                                  <m:ctrlPr>
                                    <a:rPr lang="pt-BR" sz="3200" b="1" i="1" dirty="0">
                                      <a:latin typeface="Cambria Math" panose="02040503050406030204" pitchFamily="18" charset="0"/>
                                      <a:ea typeface="Cambria Math" panose="02040503050406030204" pitchFamily="18" charset="0"/>
                                    </a:rPr>
                                  </m:ctrlPr>
                                </m:sSubPr>
                                <m:e>
                                  <m:r>
                                    <a:rPr lang="pt-BR" sz="3200" b="1" i="1" dirty="0">
                                      <a:latin typeface="Cambria Math" panose="02040503050406030204" pitchFamily="18" charset="0"/>
                                      <a:ea typeface="Cambria Math" panose="02040503050406030204" pitchFamily="18" charset="0"/>
                                    </a:rPr>
                                    <m:t>𝑫</m:t>
                                  </m:r>
                                </m:e>
                                <m:sub>
                                  <m:r>
                                    <a:rPr lang="pt-BR" sz="3200" b="1" i="1" dirty="0">
                                      <a:latin typeface="Cambria Math" panose="02040503050406030204" pitchFamily="18" charset="0"/>
                                      <a:ea typeface="Cambria Math" panose="02040503050406030204" pitchFamily="18" charset="0"/>
                                    </a:rPr>
                                    <m:t>𝒊</m:t>
                                  </m:r>
                                  <m:r>
                                    <a:rPr lang="pt-BR" sz="3200" b="1" i="1" dirty="0">
                                      <a:latin typeface="Cambria Math" panose="02040503050406030204" pitchFamily="18" charset="0"/>
                                      <a:ea typeface="Cambria Math" panose="02040503050406030204" pitchFamily="18" charset="0"/>
                                    </a:rPr>
                                    <m:t>,</m:t>
                                  </m:r>
                                  <m:r>
                                    <a:rPr lang="pt-BR" sz="3200" b="1" i="1" dirty="0">
                                      <a:latin typeface="Cambria Math" panose="02040503050406030204" pitchFamily="18" charset="0"/>
                                      <a:ea typeface="Cambria Math" panose="02040503050406030204" pitchFamily="18" charset="0"/>
                                    </a:rPr>
                                    <m:t>𝒋</m:t>
                                  </m:r>
                                </m:sub>
                              </m:sSub>
                              <m:r>
                                <a:rPr lang="pt-BR" sz="3200" b="1" i="1" dirty="0">
                                  <a:latin typeface="Cambria Math" panose="02040503050406030204" pitchFamily="18" charset="0"/>
                                  <a:ea typeface="Cambria Math" panose="02040503050406030204" pitchFamily="18" charset="0"/>
                                </a:rPr>
                                <m:t>∗</m:t>
                              </m:r>
                              <m:sSub>
                                <m:sSubPr>
                                  <m:ctrlPr>
                                    <a:rPr lang="pt-BR" sz="3200" b="1" i="1" dirty="0">
                                      <a:latin typeface="Cambria Math" panose="02040503050406030204" pitchFamily="18" charset="0"/>
                                      <a:ea typeface="Cambria Math" panose="02040503050406030204" pitchFamily="18" charset="0"/>
                                    </a:rPr>
                                  </m:ctrlPr>
                                </m:sSubPr>
                                <m:e>
                                  <m:r>
                                    <a:rPr lang="pt-BR" sz="3200" b="1" i="1" dirty="0">
                                      <a:latin typeface="Cambria Math" panose="02040503050406030204" pitchFamily="18" charset="0"/>
                                      <a:ea typeface="Cambria Math" panose="02040503050406030204" pitchFamily="18" charset="0"/>
                                    </a:rPr>
                                    <m:t>𝑬</m:t>
                                  </m:r>
                                </m:e>
                                <m:sub>
                                  <m:r>
                                    <a:rPr lang="pt-BR" sz="3200" b="1" i="1" dirty="0">
                                      <a:latin typeface="Cambria Math" panose="02040503050406030204" pitchFamily="18" charset="0"/>
                                      <a:ea typeface="Cambria Math" panose="02040503050406030204" pitchFamily="18" charset="0"/>
                                    </a:rPr>
                                    <m:t>𝒋</m:t>
                                  </m:r>
                                </m:sub>
                              </m:sSub>
                            </m:e>
                          </m:nary>
                          <m:r>
                            <a:rPr lang="pt-BR" sz="3200" b="1" i="1" dirty="0" smtClean="0">
                              <a:latin typeface="Cambria Math" panose="02040503050406030204" pitchFamily="18" charset="0"/>
                              <a:ea typeface="Cambria Math" panose="02040503050406030204" pitchFamily="18" charset="0"/>
                            </a:rPr>
                            <m:t>∗</m:t>
                          </m:r>
                          <m:sSub>
                            <m:sSubPr>
                              <m:ctrlPr>
                                <a:rPr lang="pt-BR" sz="3200" b="1" i="1" dirty="0" smtClean="0">
                                  <a:latin typeface="Cambria Math" panose="02040503050406030204" pitchFamily="18" charset="0"/>
                                  <a:ea typeface="Cambria Math" panose="02040503050406030204" pitchFamily="18" charset="0"/>
                                </a:rPr>
                              </m:ctrlPr>
                            </m:sSubPr>
                            <m:e>
                              <m:r>
                                <a:rPr lang="pt-BR" sz="3200" b="1" i="1" dirty="0" smtClean="0">
                                  <a:latin typeface="Cambria Math" panose="02040503050406030204" pitchFamily="18" charset="0"/>
                                  <a:ea typeface="Cambria Math" panose="02040503050406030204" pitchFamily="18" charset="0"/>
                                </a:rPr>
                                <m:t>𝒙</m:t>
                              </m:r>
                            </m:e>
                            <m:sub>
                              <m:r>
                                <a:rPr lang="pt-BR" sz="3200" b="1" i="1" dirty="0" smtClean="0">
                                  <a:latin typeface="Cambria Math" panose="02040503050406030204" pitchFamily="18" charset="0"/>
                                  <a:ea typeface="Cambria Math" panose="02040503050406030204" pitchFamily="18" charset="0"/>
                                </a:rPr>
                                <m:t>𝒊</m:t>
                              </m:r>
                              <m:r>
                                <a:rPr lang="pt-BR" sz="3200" b="1" i="1" dirty="0" smtClean="0">
                                  <a:latin typeface="Cambria Math" panose="02040503050406030204" pitchFamily="18" charset="0"/>
                                  <a:ea typeface="Cambria Math" panose="02040503050406030204" pitchFamily="18" charset="0"/>
                                </a:rPr>
                                <m:t>, </m:t>
                              </m:r>
                              <m:r>
                                <a:rPr lang="pt-BR" sz="3200" b="1" i="1" dirty="0" smtClean="0">
                                  <a:latin typeface="Cambria Math" panose="02040503050406030204" pitchFamily="18" charset="0"/>
                                  <a:ea typeface="Cambria Math" panose="02040503050406030204" pitchFamily="18" charset="0"/>
                                </a:rPr>
                                <m:t>𝒋</m:t>
                              </m:r>
                            </m:sub>
                          </m:sSub>
                        </m:e>
                      </m:nary>
                    </m:oMath>
                  </m:oMathPara>
                </a14:m>
                <a:endParaRPr lang="pt-BR" sz="3200" b="1" dirty="0">
                  <a:latin typeface="Cambria Math" panose="02040503050406030204" pitchFamily="18" charset="0"/>
                  <a:ea typeface="Cambria Math" panose="02040503050406030204" pitchFamily="18" charset="0"/>
                </a:endParaRPr>
              </a:p>
              <a:p>
                <a:pPr marL="0" indent="0">
                  <a:buNone/>
                </a:pPr>
                <a:endParaRPr lang="pt-BR" sz="2400" b="1" i="1" dirty="0">
                  <a:latin typeface="Cambria Math" panose="02040503050406030204" pitchFamily="18" charset="0"/>
                  <a:ea typeface="Cambria Math" panose="02040503050406030204" pitchFamily="18" charset="0"/>
                </a:endParaRPr>
              </a:p>
            </p:txBody>
          </p:sp>
        </mc:Choice>
        <mc:Fallback xmlns="">
          <p:sp>
            <p:nvSpPr>
              <p:cNvPr id="6" name="Espaço Reservado para Conteúdo 11">
                <a:extLst>
                  <a:ext uri="{FF2B5EF4-FFF2-40B4-BE49-F238E27FC236}">
                    <a16:creationId xmlns:a16="http://schemas.microsoft.com/office/drawing/2014/main" id="{ADB96373-9F0E-991E-BD64-76FCB49D0015}"/>
                  </a:ext>
                </a:extLst>
              </p:cNvPr>
              <p:cNvSpPr>
                <a:spLocks noGrp="1" noRot="1" noChangeAspect="1" noMove="1" noResize="1" noEditPoints="1" noAdjustHandles="1" noChangeArrowheads="1" noChangeShapeType="1" noTextEdit="1"/>
              </p:cNvSpPr>
              <p:nvPr>
                <p:ph idx="1"/>
              </p:nvPr>
            </p:nvSpPr>
            <p:spPr>
              <a:xfrm>
                <a:off x="6002043" y="1611795"/>
                <a:ext cx="5539421" cy="5019301"/>
              </a:xfrm>
              <a:blipFill>
                <a:blip r:embed="rId2"/>
                <a:stretch>
                  <a:fillRect l="-1542" t="-1699" r="-2533"/>
                </a:stretch>
              </a:blipFill>
            </p:spPr>
            <p:txBody>
              <a:bodyPr/>
              <a:lstStyle/>
              <a:p>
                <a:r>
                  <a:rPr lang="en-US">
                    <a:noFill/>
                  </a:rPr>
                  <a:t> </a:t>
                </a:r>
              </a:p>
            </p:txBody>
          </p:sp>
        </mc:Fallback>
      </mc:AlternateContent>
      <p:pic>
        <p:nvPicPr>
          <p:cNvPr id="2" name="Imagem 1" descr="Gráfico de bolhas&#10;&#10;Descrição gerada automaticamente">
            <a:extLst>
              <a:ext uri="{FF2B5EF4-FFF2-40B4-BE49-F238E27FC236}">
                <a16:creationId xmlns:a16="http://schemas.microsoft.com/office/drawing/2014/main" id="{B7DF2FA6-311A-0F4B-4A65-0CA435FBFDE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88" t="8458" r="37340" b="8982"/>
          <a:stretch/>
        </p:blipFill>
        <p:spPr>
          <a:xfrm>
            <a:off x="582507" y="1611795"/>
            <a:ext cx="5378024" cy="5019301"/>
          </a:xfrm>
          <a:prstGeom prst="rect">
            <a:avLst/>
          </a:prstGeom>
          <a:ln>
            <a:solidFill>
              <a:schemeClr val="tx1"/>
            </a:solidFill>
          </a:ln>
        </p:spPr>
      </p:pic>
      <p:pic>
        <p:nvPicPr>
          <p:cNvPr id="8" name="Imagem 7">
            <a:extLst>
              <a:ext uri="{FF2B5EF4-FFF2-40B4-BE49-F238E27FC236}">
                <a16:creationId xmlns:a16="http://schemas.microsoft.com/office/drawing/2014/main" id="{7A970D30-F231-FF6D-211F-E25E7587F69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flipV="1">
            <a:off x="5843863" y="-234788"/>
            <a:ext cx="504270" cy="645336"/>
          </a:xfrm>
          <a:prstGeom prst="rect">
            <a:avLst/>
          </a:prstGeom>
        </p:spPr>
      </p:pic>
    </p:spTree>
    <p:extLst>
      <p:ext uri="{BB962C8B-B14F-4D97-AF65-F5344CB8AC3E}">
        <p14:creationId xmlns:p14="http://schemas.microsoft.com/office/powerpoint/2010/main" val="14742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ço Reservado para Conteúdo 11">
            <a:extLst>
              <a:ext uri="{FF2B5EF4-FFF2-40B4-BE49-F238E27FC236}">
                <a16:creationId xmlns:a16="http://schemas.microsoft.com/office/drawing/2014/main" id="{2E54AE1D-2DA6-0F5A-4B7A-4B9D2C38CEB0}"/>
              </a:ext>
            </a:extLst>
          </p:cNvPr>
          <p:cNvSpPr>
            <a:spLocks noGrp="1"/>
          </p:cNvSpPr>
          <p:nvPr>
            <p:ph idx="1"/>
          </p:nvPr>
        </p:nvSpPr>
        <p:spPr>
          <a:xfrm>
            <a:off x="510320" y="1628752"/>
            <a:ext cx="11171353" cy="3600495"/>
          </a:xfrm>
        </p:spPr>
        <p:txBody>
          <a:bodyPr>
            <a:normAutofit/>
          </a:bodyPr>
          <a:lstStyle/>
          <a:p>
            <a:r>
              <a:rPr lang="pt-BR" sz="2400" dirty="0">
                <a:latin typeface="Cambria Math" panose="02040503050406030204" pitchFamily="18" charset="0"/>
                <a:ea typeface="Cambria Math" panose="02040503050406030204" pitchFamily="18" charset="0"/>
              </a:rPr>
              <a:t>Cada localidade deve ser atendida por apenas um Centro de Distribuição.</a:t>
            </a:r>
          </a:p>
          <a:p>
            <a:r>
              <a:rPr lang="pt-BR" sz="2400" dirty="0">
                <a:latin typeface="Cambria Math" panose="02040503050406030204" pitchFamily="18" charset="0"/>
                <a:ea typeface="Cambria Math" panose="02040503050406030204" pitchFamily="18" charset="0"/>
              </a:rPr>
              <a:t>Nem toda localidade que </a:t>
            </a:r>
            <a:r>
              <a:rPr lang="pt-BR" sz="2400" b="1" dirty="0">
                <a:latin typeface="Cambria Math" panose="02040503050406030204" pitchFamily="18" charset="0"/>
                <a:ea typeface="Cambria Math" panose="02040503050406030204" pitchFamily="18" charset="0"/>
              </a:rPr>
              <a:t>pode</a:t>
            </a:r>
            <a:r>
              <a:rPr lang="pt-BR" sz="2400" dirty="0">
                <a:latin typeface="Cambria Math" panose="02040503050406030204" pitchFamily="18" charset="0"/>
                <a:ea typeface="Cambria Math" panose="02040503050406030204" pitchFamily="18" charset="0"/>
              </a:rPr>
              <a:t> ser um Centro de Distribuição, realmente será um Centro de Distribuição.</a:t>
            </a:r>
          </a:p>
          <a:p>
            <a:r>
              <a:rPr lang="pt-BR" sz="2400" dirty="0">
                <a:latin typeface="Cambria Math" panose="02040503050406030204" pitchFamily="18" charset="0"/>
                <a:ea typeface="Cambria Math" panose="02040503050406030204" pitchFamily="18" charset="0"/>
              </a:rPr>
              <a:t>Serão selecionados como CDs apenas aqueles que se adaptam à menor distância percorrida possível para atender todas as localidades.</a:t>
            </a:r>
          </a:p>
          <a:p>
            <a:r>
              <a:rPr lang="pt-BR" sz="2400" dirty="0">
                <a:latin typeface="Cambria Math" panose="02040503050406030204" pitchFamily="18" charset="0"/>
                <a:ea typeface="Cambria Math" panose="02040503050406030204" pitchFamily="18" charset="0"/>
              </a:rPr>
              <a:t>Todas as localidades devem ser atendidas por um Centro, mas nem todo o possível Centro atenderá alguma localidade</a:t>
            </a:r>
          </a:p>
          <a:p>
            <a:endParaRPr lang="pt-BR" dirty="0"/>
          </a:p>
        </p:txBody>
      </p:sp>
      <p:sp>
        <p:nvSpPr>
          <p:cNvPr id="5" name="Title 1">
            <a:extLst>
              <a:ext uri="{FF2B5EF4-FFF2-40B4-BE49-F238E27FC236}">
                <a16:creationId xmlns:a16="http://schemas.microsoft.com/office/drawing/2014/main" id="{9C1BD65E-E7A6-B860-02DD-D291DED6339F}"/>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Analizando</a:t>
            </a:r>
            <a:r>
              <a:rPr lang="en-US" dirty="0">
                <a:latin typeface="Baskerville Old Face"/>
              </a:rPr>
              <a:t> o </a:t>
            </a:r>
            <a:r>
              <a:rPr lang="en-US" dirty="0" err="1">
                <a:latin typeface="Baskerville Old Face"/>
              </a:rPr>
              <a:t>problema</a:t>
            </a:r>
            <a:endParaRPr lang="en-US" dirty="0"/>
          </a:p>
        </p:txBody>
      </p:sp>
      <p:sp>
        <p:nvSpPr>
          <p:cNvPr id="6" name="CaixaDeTexto 5">
            <a:extLst>
              <a:ext uri="{FF2B5EF4-FFF2-40B4-BE49-F238E27FC236}">
                <a16:creationId xmlns:a16="http://schemas.microsoft.com/office/drawing/2014/main" id="{5F36DAC9-5D63-FAC1-0F71-D1F2DE863C36}"/>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Restrições</a:t>
            </a:r>
          </a:p>
        </p:txBody>
      </p:sp>
      <p:pic>
        <p:nvPicPr>
          <p:cNvPr id="8" name="Imagem 7">
            <a:extLst>
              <a:ext uri="{FF2B5EF4-FFF2-40B4-BE49-F238E27FC236}">
                <a16:creationId xmlns:a16="http://schemas.microsoft.com/office/drawing/2014/main" id="{13277C78-E8EA-4783-82B7-63BD19E4148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a:off x="-504270" y="6075012"/>
            <a:ext cx="504270" cy="645336"/>
          </a:xfrm>
          <a:prstGeom prst="rect">
            <a:avLst/>
          </a:prstGeom>
        </p:spPr>
      </p:pic>
    </p:spTree>
    <p:extLst>
      <p:ext uri="{BB962C8B-B14F-4D97-AF65-F5344CB8AC3E}">
        <p14:creationId xmlns:p14="http://schemas.microsoft.com/office/powerpoint/2010/main" val="1981708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3.125E-6 -3.7037E-7 L 1.05911 0.00718 " pathEditMode="relative" rAng="0" ptsTypes="AA">
                                      <p:cBhvr>
                                        <p:cTn id="8" dur="1000" fill="hold"/>
                                        <p:tgtEl>
                                          <p:spTgt spid="8"/>
                                        </p:tgtEl>
                                        <p:attrNameLst>
                                          <p:attrName>ppt_x</p:attrName>
                                          <p:attrName>ppt_y</p:attrName>
                                        </p:attrNameLst>
                                      </p:cBhvr>
                                      <p:rCtr x="52956" y="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5CDBCFE7-927D-37C3-0D6F-03E813AD9A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9668019">
            <a:off x="1685318" y="2579734"/>
            <a:ext cx="504270" cy="645336"/>
          </a:xfrm>
          <a:prstGeom prst="rect">
            <a:avLst/>
          </a:prstGeom>
        </p:spPr>
      </p:pic>
      <p:sp>
        <p:nvSpPr>
          <p:cNvPr id="3" name="Content Placeholder 2">
            <a:extLst>
              <a:ext uri="{FF2B5EF4-FFF2-40B4-BE49-F238E27FC236}">
                <a16:creationId xmlns:a16="http://schemas.microsoft.com/office/drawing/2014/main" id="{80A5C671-1449-A59C-4692-DDECDEC48A82}"/>
              </a:ext>
            </a:extLst>
          </p:cNvPr>
          <p:cNvSpPr>
            <a:spLocks noGrp="1"/>
          </p:cNvSpPr>
          <p:nvPr>
            <p:ph idx="1"/>
          </p:nvPr>
        </p:nvSpPr>
        <p:spPr>
          <a:xfrm>
            <a:off x="7206845" y="1714968"/>
            <a:ext cx="4801653" cy="1560077"/>
          </a:xfrm>
        </p:spPr>
        <p:txBody>
          <a:bodyPr>
            <a:normAutofit fontScale="55000" lnSpcReduction="20000"/>
          </a:bodyPr>
          <a:lstStyle/>
          <a:p>
            <a:r>
              <a:rPr lang="pt-BR" sz="5900">
                <a:latin typeface="Cambria Math" panose="02040503050406030204" pitchFamily="18" charset="0"/>
                <a:ea typeface="Cambria Math" panose="02040503050406030204" pitchFamily="18" charset="0"/>
              </a:rPr>
              <a:t>Cada Localização deve ser atendida por apenas um Centro de Distribuição</a:t>
            </a:r>
          </a:p>
          <a:p>
            <a:pPr marL="0" indent="0">
              <a:buNone/>
            </a:pPr>
            <a:endParaRPr lang="en-US"/>
          </a:p>
        </p:txBody>
      </p:sp>
      <p:sp>
        <p:nvSpPr>
          <p:cNvPr id="4" name="Title 1">
            <a:extLst>
              <a:ext uri="{FF2B5EF4-FFF2-40B4-BE49-F238E27FC236}">
                <a16:creationId xmlns:a16="http://schemas.microsoft.com/office/drawing/2014/main" id="{9F217510-8723-74E6-E321-C51B80979713}"/>
              </a:ext>
            </a:extLst>
          </p:cNvPr>
          <p:cNvSpPr txBox="1">
            <a:spLocks/>
          </p:cNvSpPr>
          <p:nvPr/>
        </p:nvSpPr>
        <p:spPr>
          <a:xfrm>
            <a:off x="650534" y="461947"/>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1" y="1010587"/>
            <a:ext cx="1713093"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Restrições</a:t>
            </a:r>
          </a:p>
        </p:txBody>
      </p:sp>
      <p:pic>
        <p:nvPicPr>
          <p:cNvPr id="9" name="Imagem 8" descr="Tabela&#10;&#10;Descrição gerada automaticamente com confiança baixa">
            <a:extLst>
              <a:ext uri="{FF2B5EF4-FFF2-40B4-BE49-F238E27FC236}">
                <a16:creationId xmlns:a16="http://schemas.microsoft.com/office/drawing/2014/main" id="{48DC5317-4067-B08A-2650-636A78425CBD}"/>
              </a:ext>
            </a:extLst>
          </p:cNvPr>
          <p:cNvPicPr>
            <a:picLocks noChangeAspect="1"/>
          </p:cNvPicPr>
          <p:nvPr/>
        </p:nvPicPr>
        <p:blipFill rotWithShape="1">
          <a:blip r:embed="rId3">
            <a:extLst>
              <a:ext uri="{28A0092B-C50C-407E-A947-70E740481C1C}">
                <a14:useLocalDpi xmlns:a14="http://schemas.microsoft.com/office/drawing/2010/main" val="0"/>
              </a:ext>
            </a:extLst>
          </a:blip>
          <a:srcRect l="17365" t="7215" r="17246" b="2151"/>
          <a:stretch/>
        </p:blipFill>
        <p:spPr>
          <a:xfrm>
            <a:off x="748734" y="1714967"/>
            <a:ext cx="6203810" cy="4836826"/>
          </a:xfrm>
          <a:prstGeom prst="rect">
            <a:avLst/>
          </a:prstGeom>
        </p:spPr>
      </p:pic>
      <p:sp>
        <p:nvSpPr>
          <p:cNvPr id="11" name="Retângulo 10">
            <a:extLst>
              <a:ext uri="{FF2B5EF4-FFF2-40B4-BE49-F238E27FC236}">
                <a16:creationId xmlns:a16="http://schemas.microsoft.com/office/drawing/2014/main" id="{EB613062-5135-4CC6-DD33-31835AFB5E16}"/>
              </a:ext>
            </a:extLst>
          </p:cNvPr>
          <p:cNvSpPr/>
          <p:nvPr/>
        </p:nvSpPr>
        <p:spPr>
          <a:xfrm>
            <a:off x="2796540" y="277368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0D8F7647-8606-FE24-EF87-F35254E234E6}"/>
              </a:ext>
            </a:extLst>
          </p:cNvPr>
          <p:cNvSpPr/>
          <p:nvPr/>
        </p:nvSpPr>
        <p:spPr>
          <a:xfrm>
            <a:off x="4518660" y="4647496"/>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11B1536F-5FEA-528C-5DE3-C1153B006122}"/>
              </a:ext>
            </a:extLst>
          </p:cNvPr>
          <p:cNvSpPr/>
          <p:nvPr/>
        </p:nvSpPr>
        <p:spPr>
          <a:xfrm>
            <a:off x="4518660" y="342900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C54EE129-EDBA-63BF-2DC0-AFD7A3F8B7F1}"/>
              </a:ext>
            </a:extLst>
          </p:cNvPr>
          <p:cNvSpPr/>
          <p:nvPr/>
        </p:nvSpPr>
        <p:spPr>
          <a:xfrm>
            <a:off x="6271260" y="404622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DAB10E03-0708-5985-4BA0-0E566421E59B}"/>
              </a:ext>
            </a:extLst>
          </p:cNvPr>
          <p:cNvSpPr/>
          <p:nvPr/>
        </p:nvSpPr>
        <p:spPr>
          <a:xfrm>
            <a:off x="6271260" y="5299006"/>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74B069DA-ECF8-8818-9880-D4090C9C2174}"/>
              </a:ext>
            </a:extLst>
          </p:cNvPr>
          <p:cNvSpPr/>
          <p:nvPr/>
        </p:nvSpPr>
        <p:spPr>
          <a:xfrm>
            <a:off x="2796540" y="596646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0438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1.85185E-6 L -0.09739 -0.18472 " pathEditMode="relative" rAng="0" ptsTypes="AA">
                                      <p:cBhvr>
                                        <p:cTn id="6" dur="2000" fill="hold"/>
                                        <p:tgtEl>
                                          <p:spTgt spid="7"/>
                                        </p:tgtEl>
                                        <p:attrNameLst>
                                          <p:attrName>ppt_x</p:attrName>
                                          <p:attrName>ppt_y</p:attrName>
                                        </p:attrNameLst>
                                      </p:cBhvr>
                                      <p:rCtr x="-4870" y="-9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B6FCF6C9-BF94-D927-67FE-F4076FFFDDE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9668019">
            <a:off x="496599" y="1314430"/>
            <a:ext cx="504270" cy="645336"/>
          </a:xfrm>
          <a:prstGeom prst="rect">
            <a:avLst/>
          </a:prstGeom>
        </p:spPr>
      </p:pic>
      <p:sp>
        <p:nvSpPr>
          <p:cNvPr id="3" name="Content Placeholder 2">
            <a:extLst>
              <a:ext uri="{FF2B5EF4-FFF2-40B4-BE49-F238E27FC236}">
                <a16:creationId xmlns:a16="http://schemas.microsoft.com/office/drawing/2014/main" id="{80A5C671-1449-A59C-4692-DDECDEC48A82}"/>
              </a:ext>
            </a:extLst>
          </p:cNvPr>
          <p:cNvSpPr>
            <a:spLocks noGrp="1"/>
          </p:cNvSpPr>
          <p:nvPr>
            <p:ph idx="1"/>
          </p:nvPr>
        </p:nvSpPr>
        <p:spPr>
          <a:xfrm>
            <a:off x="7206845" y="1714968"/>
            <a:ext cx="4801653" cy="1560077"/>
          </a:xfrm>
        </p:spPr>
        <p:txBody>
          <a:bodyPr>
            <a:normAutofit fontScale="55000" lnSpcReduction="20000"/>
          </a:bodyPr>
          <a:lstStyle/>
          <a:p>
            <a:r>
              <a:rPr lang="pt-BR" sz="5900">
                <a:latin typeface="Cambria Math" panose="02040503050406030204" pitchFamily="18" charset="0"/>
                <a:ea typeface="Cambria Math" panose="02040503050406030204" pitchFamily="18" charset="0"/>
              </a:rPr>
              <a:t>Cada Localização deve ser atendida por apenas um Centro de Distribuição</a:t>
            </a:r>
          </a:p>
          <a:p>
            <a:pPr marL="0" indent="0">
              <a:buNone/>
            </a:pPr>
            <a:endParaRPr lang="en-US"/>
          </a:p>
        </p:txBody>
      </p:sp>
      <p:sp>
        <p:nvSpPr>
          <p:cNvPr id="4" name="Title 1">
            <a:extLst>
              <a:ext uri="{FF2B5EF4-FFF2-40B4-BE49-F238E27FC236}">
                <a16:creationId xmlns:a16="http://schemas.microsoft.com/office/drawing/2014/main" id="{9F217510-8723-74E6-E321-C51B80979713}"/>
              </a:ext>
            </a:extLst>
          </p:cNvPr>
          <p:cNvSpPr txBox="1">
            <a:spLocks/>
          </p:cNvSpPr>
          <p:nvPr/>
        </p:nvSpPr>
        <p:spPr>
          <a:xfrm>
            <a:off x="650534" y="461947"/>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1" y="1010587"/>
            <a:ext cx="1713093"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Restrições</a:t>
            </a:r>
          </a:p>
        </p:txBody>
      </p:sp>
      <p:pic>
        <p:nvPicPr>
          <p:cNvPr id="9" name="Imagem 8" descr="Tabela&#10;&#10;Descrição gerada automaticamente com confiança baixa">
            <a:extLst>
              <a:ext uri="{FF2B5EF4-FFF2-40B4-BE49-F238E27FC236}">
                <a16:creationId xmlns:a16="http://schemas.microsoft.com/office/drawing/2014/main" id="{48DC5317-4067-B08A-2650-636A78425CBD}"/>
              </a:ext>
            </a:extLst>
          </p:cNvPr>
          <p:cNvPicPr>
            <a:picLocks noChangeAspect="1"/>
          </p:cNvPicPr>
          <p:nvPr/>
        </p:nvPicPr>
        <p:blipFill rotWithShape="1">
          <a:blip r:embed="rId3">
            <a:extLst>
              <a:ext uri="{28A0092B-C50C-407E-A947-70E740481C1C}">
                <a14:useLocalDpi xmlns:a14="http://schemas.microsoft.com/office/drawing/2010/main" val="0"/>
              </a:ext>
            </a:extLst>
          </a:blip>
          <a:srcRect l="17365" t="7215" r="17246" b="2151"/>
          <a:stretch/>
        </p:blipFill>
        <p:spPr>
          <a:xfrm>
            <a:off x="748734" y="1714967"/>
            <a:ext cx="6203810" cy="4836826"/>
          </a:xfrm>
          <a:prstGeom prst="rect">
            <a:avLst/>
          </a:prstGeom>
        </p:spPr>
      </p:pic>
      <p:sp>
        <p:nvSpPr>
          <p:cNvPr id="12" name="Retângulo 11">
            <a:extLst>
              <a:ext uri="{FF2B5EF4-FFF2-40B4-BE49-F238E27FC236}">
                <a16:creationId xmlns:a16="http://schemas.microsoft.com/office/drawing/2014/main" id="{0D8F7647-8606-FE24-EF87-F35254E234E6}"/>
              </a:ext>
            </a:extLst>
          </p:cNvPr>
          <p:cNvSpPr/>
          <p:nvPr/>
        </p:nvSpPr>
        <p:spPr>
          <a:xfrm>
            <a:off x="4518660" y="4647496"/>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11B1536F-5FEA-528C-5DE3-C1153B006122}"/>
              </a:ext>
            </a:extLst>
          </p:cNvPr>
          <p:cNvSpPr/>
          <p:nvPr/>
        </p:nvSpPr>
        <p:spPr>
          <a:xfrm>
            <a:off x="4518660" y="342900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C54EE129-EDBA-63BF-2DC0-AFD7A3F8B7F1}"/>
              </a:ext>
            </a:extLst>
          </p:cNvPr>
          <p:cNvSpPr/>
          <p:nvPr/>
        </p:nvSpPr>
        <p:spPr>
          <a:xfrm>
            <a:off x="6271260" y="404622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DAB10E03-0708-5985-4BA0-0E566421E59B}"/>
              </a:ext>
            </a:extLst>
          </p:cNvPr>
          <p:cNvSpPr/>
          <p:nvPr/>
        </p:nvSpPr>
        <p:spPr>
          <a:xfrm>
            <a:off x="6271260" y="5299006"/>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74B069DA-ECF8-8818-9880-D4090C9C2174}"/>
              </a:ext>
            </a:extLst>
          </p:cNvPr>
          <p:cNvSpPr/>
          <p:nvPr/>
        </p:nvSpPr>
        <p:spPr>
          <a:xfrm>
            <a:off x="2796540" y="596646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8327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45886-3D7B-2222-4E2F-8841671DA261}"/>
              </a:ext>
            </a:extLst>
          </p:cNvPr>
          <p:cNvSpPr>
            <a:spLocks noGrp="1"/>
          </p:cNvSpPr>
          <p:nvPr>
            <p:ph type="title"/>
          </p:nvPr>
        </p:nvSpPr>
        <p:spPr>
          <a:xfrm>
            <a:off x="650535" y="410548"/>
            <a:ext cx="10890929" cy="1097280"/>
          </a:xfrm>
        </p:spPr>
        <p:txBody>
          <a:body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3" name="CaixaDeTexto 2">
            <a:extLst>
              <a:ext uri="{FF2B5EF4-FFF2-40B4-BE49-F238E27FC236}">
                <a16:creationId xmlns:a16="http://schemas.microsoft.com/office/drawing/2014/main" id="{C2139E29-B458-843A-874B-2E358CA3F1B0}"/>
              </a:ext>
            </a:extLst>
          </p:cNvPr>
          <p:cNvSpPr txBox="1"/>
          <p:nvPr/>
        </p:nvSpPr>
        <p:spPr>
          <a:xfrm>
            <a:off x="709125" y="1343608"/>
            <a:ext cx="10773748" cy="3539430"/>
          </a:xfrm>
          <a:prstGeom prst="rect">
            <a:avLst/>
          </a:prstGeom>
          <a:noFill/>
        </p:spPr>
        <p:txBody>
          <a:bodyPr wrap="square" rtlCol="0">
            <a:spAutoFit/>
          </a:bodyPr>
          <a:lstStyle/>
          <a:p>
            <a:pPr marL="457200" indent="-457200">
              <a:buAutoNum type="arabicPeriod"/>
            </a:pPr>
            <a:r>
              <a:rPr lang="pt-BR" sz="2800" dirty="0">
                <a:latin typeface="Cambria Math" panose="02040503050406030204" pitchFamily="18" charset="0"/>
                <a:ea typeface="Cambria Math" panose="02040503050406030204" pitchFamily="18" charset="0"/>
              </a:rPr>
              <a:t>Uma empresa deseja instalar m centros de distribuição de produtos para atender a n localidades representadas por L1, L2, ..., </a:t>
            </a:r>
            <a:r>
              <a:rPr lang="pt-BR" sz="2800" dirty="0" err="1">
                <a:latin typeface="Cambria Math" panose="02040503050406030204" pitchFamily="18" charset="0"/>
                <a:ea typeface="Cambria Math" panose="02040503050406030204" pitchFamily="18" charset="0"/>
              </a:rPr>
              <a:t>Ln</a:t>
            </a:r>
            <a:r>
              <a:rPr lang="pt-BR" sz="2800" dirty="0">
                <a:latin typeface="Cambria Math" panose="02040503050406030204" pitchFamily="18" charset="0"/>
                <a:ea typeface="Cambria Math" panose="02040503050406030204" pitchFamily="18" charset="0"/>
              </a:rPr>
              <a:t>. Inicialmente a empresa determinou dentre as n localidades a serem atendidas, um conjunto C contendo aquelas que estariam aptas a receber os centros de distribuição, levando em conta fatores econômicos e estruturais das cidades envolvidas. A empresa estima o número de viagens que serão feitas para cada uma das n localidades a cada semana.</a:t>
            </a:r>
          </a:p>
        </p:txBody>
      </p:sp>
      <p:pic>
        <p:nvPicPr>
          <p:cNvPr id="4" name="Imagem 3">
            <a:extLst>
              <a:ext uri="{FF2B5EF4-FFF2-40B4-BE49-F238E27FC236}">
                <a16:creationId xmlns:a16="http://schemas.microsoft.com/office/drawing/2014/main" id="{51775A65-07C4-3785-9576-F7482E669A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a:off x="224352" y="83606"/>
            <a:ext cx="504270" cy="645336"/>
          </a:xfrm>
          <a:prstGeom prst="rect">
            <a:avLst/>
          </a:prstGeom>
        </p:spPr>
      </p:pic>
    </p:spTree>
    <p:extLst>
      <p:ext uri="{BB962C8B-B14F-4D97-AF65-F5344CB8AC3E}">
        <p14:creationId xmlns:p14="http://schemas.microsoft.com/office/powerpoint/2010/main" val="1731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867609E0-A0C9-CA49-9595-7347B1252E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9668019">
            <a:off x="496599" y="1314430"/>
            <a:ext cx="504270" cy="645336"/>
          </a:xfrm>
          <a:prstGeom prst="rect">
            <a:avLst/>
          </a:prstGeom>
        </p:spPr>
      </p:pic>
      <p:sp>
        <p:nvSpPr>
          <p:cNvPr id="3" name="Content Placeholder 2">
            <a:extLst>
              <a:ext uri="{FF2B5EF4-FFF2-40B4-BE49-F238E27FC236}">
                <a16:creationId xmlns:a16="http://schemas.microsoft.com/office/drawing/2014/main" id="{80A5C671-1449-A59C-4692-DDECDEC48A82}"/>
              </a:ext>
            </a:extLst>
          </p:cNvPr>
          <p:cNvSpPr>
            <a:spLocks noGrp="1"/>
          </p:cNvSpPr>
          <p:nvPr>
            <p:ph idx="1"/>
          </p:nvPr>
        </p:nvSpPr>
        <p:spPr>
          <a:xfrm>
            <a:off x="7206845" y="1714968"/>
            <a:ext cx="4801653" cy="1560077"/>
          </a:xfrm>
        </p:spPr>
        <p:txBody>
          <a:bodyPr>
            <a:normAutofit fontScale="55000" lnSpcReduction="20000"/>
          </a:bodyPr>
          <a:lstStyle/>
          <a:p>
            <a:r>
              <a:rPr lang="pt-BR" sz="5900">
                <a:latin typeface="Cambria Math" panose="02040503050406030204" pitchFamily="18" charset="0"/>
                <a:ea typeface="Cambria Math" panose="02040503050406030204" pitchFamily="18" charset="0"/>
              </a:rPr>
              <a:t>Cada Localização deve ser atendida por apenas um Centro de Distribuição</a:t>
            </a:r>
          </a:p>
          <a:p>
            <a:pPr marL="0" indent="0">
              <a:buNone/>
            </a:pPr>
            <a:endParaRPr lang="en-US"/>
          </a:p>
        </p:txBody>
      </p:sp>
      <p:sp>
        <p:nvSpPr>
          <p:cNvPr id="4" name="Title 1">
            <a:extLst>
              <a:ext uri="{FF2B5EF4-FFF2-40B4-BE49-F238E27FC236}">
                <a16:creationId xmlns:a16="http://schemas.microsoft.com/office/drawing/2014/main" id="{9F217510-8723-74E6-E321-C51B80979713}"/>
              </a:ext>
            </a:extLst>
          </p:cNvPr>
          <p:cNvSpPr txBox="1">
            <a:spLocks/>
          </p:cNvSpPr>
          <p:nvPr/>
        </p:nvSpPr>
        <p:spPr>
          <a:xfrm>
            <a:off x="650534" y="461947"/>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1" y="1010587"/>
            <a:ext cx="1713093"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Restrições</a:t>
            </a:r>
          </a:p>
        </p:txBody>
      </p:sp>
      <p:pic>
        <p:nvPicPr>
          <p:cNvPr id="9" name="Imagem 8" descr="Tabela&#10;&#10;Descrição gerada automaticamente com confiança baixa">
            <a:extLst>
              <a:ext uri="{FF2B5EF4-FFF2-40B4-BE49-F238E27FC236}">
                <a16:creationId xmlns:a16="http://schemas.microsoft.com/office/drawing/2014/main" id="{48DC5317-4067-B08A-2650-636A78425CBD}"/>
              </a:ext>
            </a:extLst>
          </p:cNvPr>
          <p:cNvPicPr>
            <a:picLocks noChangeAspect="1"/>
          </p:cNvPicPr>
          <p:nvPr/>
        </p:nvPicPr>
        <p:blipFill rotWithShape="1">
          <a:blip r:embed="rId3">
            <a:extLst>
              <a:ext uri="{28A0092B-C50C-407E-A947-70E740481C1C}">
                <a14:useLocalDpi xmlns:a14="http://schemas.microsoft.com/office/drawing/2010/main" val="0"/>
              </a:ext>
            </a:extLst>
          </a:blip>
          <a:srcRect l="17365" t="7215" r="17246" b="2151"/>
          <a:stretch/>
        </p:blipFill>
        <p:spPr>
          <a:xfrm>
            <a:off x="748734" y="1714967"/>
            <a:ext cx="6203810" cy="4836826"/>
          </a:xfrm>
          <a:prstGeom prst="rect">
            <a:avLst/>
          </a:prstGeom>
        </p:spPr>
      </p:pic>
      <p:sp>
        <p:nvSpPr>
          <p:cNvPr id="12" name="Retângulo 11">
            <a:extLst>
              <a:ext uri="{FF2B5EF4-FFF2-40B4-BE49-F238E27FC236}">
                <a16:creationId xmlns:a16="http://schemas.microsoft.com/office/drawing/2014/main" id="{0D8F7647-8606-FE24-EF87-F35254E234E6}"/>
              </a:ext>
            </a:extLst>
          </p:cNvPr>
          <p:cNvSpPr/>
          <p:nvPr/>
        </p:nvSpPr>
        <p:spPr>
          <a:xfrm>
            <a:off x="4518660" y="4647496"/>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C54EE129-EDBA-63BF-2DC0-AFD7A3F8B7F1}"/>
              </a:ext>
            </a:extLst>
          </p:cNvPr>
          <p:cNvSpPr/>
          <p:nvPr/>
        </p:nvSpPr>
        <p:spPr>
          <a:xfrm>
            <a:off x="6271260" y="404622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DAB10E03-0708-5985-4BA0-0E566421E59B}"/>
              </a:ext>
            </a:extLst>
          </p:cNvPr>
          <p:cNvSpPr/>
          <p:nvPr/>
        </p:nvSpPr>
        <p:spPr>
          <a:xfrm>
            <a:off x="6271260" y="5299006"/>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74B069DA-ECF8-8818-9880-D4090C9C2174}"/>
              </a:ext>
            </a:extLst>
          </p:cNvPr>
          <p:cNvSpPr/>
          <p:nvPr/>
        </p:nvSpPr>
        <p:spPr>
          <a:xfrm>
            <a:off x="2796540" y="596646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1896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DB06410D-15D6-5DFE-4D1A-FA9DFAB709A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9668019">
            <a:off x="496599" y="1314430"/>
            <a:ext cx="504270" cy="645336"/>
          </a:xfrm>
          <a:prstGeom prst="rect">
            <a:avLst/>
          </a:prstGeom>
        </p:spPr>
      </p:pic>
      <p:sp>
        <p:nvSpPr>
          <p:cNvPr id="3" name="Content Placeholder 2">
            <a:extLst>
              <a:ext uri="{FF2B5EF4-FFF2-40B4-BE49-F238E27FC236}">
                <a16:creationId xmlns:a16="http://schemas.microsoft.com/office/drawing/2014/main" id="{80A5C671-1449-A59C-4692-DDECDEC48A82}"/>
              </a:ext>
            </a:extLst>
          </p:cNvPr>
          <p:cNvSpPr>
            <a:spLocks noGrp="1"/>
          </p:cNvSpPr>
          <p:nvPr>
            <p:ph idx="1"/>
          </p:nvPr>
        </p:nvSpPr>
        <p:spPr>
          <a:xfrm>
            <a:off x="7206845" y="1714968"/>
            <a:ext cx="4801653" cy="1560077"/>
          </a:xfrm>
        </p:spPr>
        <p:txBody>
          <a:bodyPr>
            <a:normAutofit fontScale="55000" lnSpcReduction="20000"/>
          </a:bodyPr>
          <a:lstStyle/>
          <a:p>
            <a:r>
              <a:rPr lang="pt-BR" sz="5900">
                <a:latin typeface="Cambria Math" panose="02040503050406030204" pitchFamily="18" charset="0"/>
                <a:ea typeface="Cambria Math" panose="02040503050406030204" pitchFamily="18" charset="0"/>
              </a:rPr>
              <a:t>Cada Localização deve ser atendida por apenas um Centro de Distribuição</a:t>
            </a:r>
          </a:p>
          <a:p>
            <a:pPr marL="0" indent="0">
              <a:buNone/>
            </a:pPr>
            <a:endParaRPr lang="en-US"/>
          </a:p>
        </p:txBody>
      </p:sp>
      <p:sp>
        <p:nvSpPr>
          <p:cNvPr id="4" name="Title 1">
            <a:extLst>
              <a:ext uri="{FF2B5EF4-FFF2-40B4-BE49-F238E27FC236}">
                <a16:creationId xmlns:a16="http://schemas.microsoft.com/office/drawing/2014/main" id="{9F217510-8723-74E6-E321-C51B80979713}"/>
              </a:ext>
            </a:extLst>
          </p:cNvPr>
          <p:cNvSpPr txBox="1">
            <a:spLocks/>
          </p:cNvSpPr>
          <p:nvPr/>
        </p:nvSpPr>
        <p:spPr>
          <a:xfrm>
            <a:off x="650534" y="461947"/>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1" y="1010587"/>
            <a:ext cx="1713093"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Restrições</a:t>
            </a:r>
          </a:p>
        </p:txBody>
      </p:sp>
      <p:pic>
        <p:nvPicPr>
          <p:cNvPr id="9" name="Imagem 8" descr="Tabela&#10;&#10;Descrição gerada automaticamente com confiança baixa">
            <a:extLst>
              <a:ext uri="{FF2B5EF4-FFF2-40B4-BE49-F238E27FC236}">
                <a16:creationId xmlns:a16="http://schemas.microsoft.com/office/drawing/2014/main" id="{48DC5317-4067-B08A-2650-636A78425CBD}"/>
              </a:ext>
            </a:extLst>
          </p:cNvPr>
          <p:cNvPicPr>
            <a:picLocks noChangeAspect="1"/>
          </p:cNvPicPr>
          <p:nvPr/>
        </p:nvPicPr>
        <p:blipFill rotWithShape="1">
          <a:blip r:embed="rId3">
            <a:extLst>
              <a:ext uri="{28A0092B-C50C-407E-A947-70E740481C1C}">
                <a14:useLocalDpi xmlns:a14="http://schemas.microsoft.com/office/drawing/2010/main" val="0"/>
              </a:ext>
            </a:extLst>
          </a:blip>
          <a:srcRect l="17365" t="7215" r="17246" b="2151"/>
          <a:stretch/>
        </p:blipFill>
        <p:spPr>
          <a:xfrm>
            <a:off x="748734" y="1714967"/>
            <a:ext cx="6203810" cy="4836826"/>
          </a:xfrm>
          <a:prstGeom prst="rect">
            <a:avLst/>
          </a:prstGeom>
        </p:spPr>
      </p:pic>
      <p:sp>
        <p:nvSpPr>
          <p:cNvPr id="12" name="Retângulo 11">
            <a:extLst>
              <a:ext uri="{FF2B5EF4-FFF2-40B4-BE49-F238E27FC236}">
                <a16:creationId xmlns:a16="http://schemas.microsoft.com/office/drawing/2014/main" id="{0D8F7647-8606-FE24-EF87-F35254E234E6}"/>
              </a:ext>
            </a:extLst>
          </p:cNvPr>
          <p:cNvSpPr/>
          <p:nvPr/>
        </p:nvSpPr>
        <p:spPr>
          <a:xfrm>
            <a:off x="4518660" y="4647496"/>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DAB10E03-0708-5985-4BA0-0E566421E59B}"/>
              </a:ext>
            </a:extLst>
          </p:cNvPr>
          <p:cNvSpPr/>
          <p:nvPr/>
        </p:nvSpPr>
        <p:spPr>
          <a:xfrm>
            <a:off x="6271260" y="5299006"/>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74B069DA-ECF8-8818-9880-D4090C9C2174}"/>
              </a:ext>
            </a:extLst>
          </p:cNvPr>
          <p:cNvSpPr/>
          <p:nvPr/>
        </p:nvSpPr>
        <p:spPr>
          <a:xfrm>
            <a:off x="2796540" y="596646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0846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AF7BA0E8-DA51-E833-F95F-A9BD37E9AE4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9668019">
            <a:off x="496599" y="1314430"/>
            <a:ext cx="504270" cy="645336"/>
          </a:xfrm>
          <a:prstGeom prst="rect">
            <a:avLst/>
          </a:prstGeom>
        </p:spPr>
      </p:pic>
      <p:sp>
        <p:nvSpPr>
          <p:cNvPr id="3" name="Content Placeholder 2">
            <a:extLst>
              <a:ext uri="{FF2B5EF4-FFF2-40B4-BE49-F238E27FC236}">
                <a16:creationId xmlns:a16="http://schemas.microsoft.com/office/drawing/2014/main" id="{80A5C671-1449-A59C-4692-DDECDEC48A82}"/>
              </a:ext>
            </a:extLst>
          </p:cNvPr>
          <p:cNvSpPr>
            <a:spLocks noGrp="1"/>
          </p:cNvSpPr>
          <p:nvPr>
            <p:ph idx="1"/>
          </p:nvPr>
        </p:nvSpPr>
        <p:spPr>
          <a:xfrm>
            <a:off x="7206845" y="1714968"/>
            <a:ext cx="4801653" cy="1560077"/>
          </a:xfrm>
        </p:spPr>
        <p:txBody>
          <a:bodyPr>
            <a:normAutofit fontScale="55000" lnSpcReduction="20000"/>
          </a:bodyPr>
          <a:lstStyle/>
          <a:p>
            <a:r>
              <a:rPr lang="pt-BR" sz="5900" dirty="0">
                <a:latin typeface="Cambria Math" panose="02040503050406030204" pitchFamily="18" charset="0"/>
                <a:ea typeface="Cambria Math" panose="02040503050406030204" pitchFamily="18" charset="0"/>
              </a:rPr>
              <a:t>Cada Localização deve ser atendida por apenas um Centro de Distribuição</a:t>
            </a:r>
          </a:p>
          <a:p>
            <a:pPr marL="0" indent="0">
              <a:buNone/>
            </a:pPr>
            <a:endParaRPr lang="en-US" dirty="0"/>
          </a:p>
        </p:txBody>
      </p:sp>
      <p:sp>
        <p:nvSpPr>
          <p:cNvPr id="4" name="Title 1">
            <a:extLst>
              <a:ext uri="{FF2B5EF4-FFF2-40B4-BE49-F238E27FC236}">
                <a16:creationId xmlns:a16="http://schemas.microsoft.com/office/drawing/2014/main" id="{9F217510-8723-74E6-E321-C51B80979713}"/>
              </a:ext>
            </a:extLst>
          </p:cNvPr>
          <p:cNvSpPr txBox="1">
            <a:spLocks/>
          </p:cNvSpPr>
          <p:nvPr/>
        </p:nvSpPr>
        <p:spPr>
          <a:xfrm>
            <a:off x="650534" y="461947"/>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1" y="1010587"/>
            <a:ext cx="1713093"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Restrições</a:t>
            </a:r>
          </a:p>
        </p:txBody>
      </p:sp>
      <p:pic>
        <p:nvPicPr>
          <p:cNvPr id="9" name="Imagem 8" descr="Tabela&#10;&#10;Descrição gerada automaticamente com confiança baixa">
            <a:extLst>
              <a:ext uri="{FF2B5EF4-FFF2-40B4-BE49-F238E27FC236}">
                <a16:creationId xmlns:a16="http://schemas.microsoft.com/office/drawing/2014/main" id="{48DC5317-4067-B08A-2650-636A78425CBD}"/>
              </a:ext>
            </a:extLst>
          </p:cNvPr>
          <p:cNvPicPr>
            <a:picLocks noChangeAspect="1"/>
          </p:cNvPicPr>
          <p:nvPr/>
        </p:nvPicPr>
        <p:blipFill rotWithShape="1">
          <a:blip r:embed="rId3">
            <a:extLst>
              <a:ext uri="{28A0092B-C50C-407E-A947-70E740481C1C}">
                <a14:useLocalDpi xmlns:a14="http://schemas.microsoft.com/office/drawing/2010/main" val="0"/>
              </a:ext>
            </a:extLst>
          </a:blip>
          <a:srcRect l="17365" t="7215" r="17246" b="2151"/>
          <a:stretch/>
        </p:blipFill>
        <p:spPr>
          <a:xfrm>
            <a:off x="748734" y="1714967"/>
            <a:ext cx="6203810" cy="4836826"/>
          </a:xfrm>
          <a:prstGeom prst="rect">
            <a:avLst/>
          </a:prstGeom>
        </p:spPr>
      </p:pic>
    </p:spTree>
    <p:extLst>
      <p:ext uri="{BB962C8B-B14F-4D97-AF65-F5344CB8AC3E}">
        <p14:creationId xmlns:p14="http://schemas.microsoft.com/office/powerpoint/2010/main" val="284579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427AE80F-07C9-A8F4-4FCE-DF35A0AC735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9668019">
            <a:off x="496599" y="1314430"/>
            <a:ext cx="504270" cy="645336"/>
          </a:xfrm>
          <a:prstGeom prst="rect">
            <a:avLst/>
          </a:prstGeom>
        </p:spPr>
      </p:pic>
      <p:sp>
        <p:nvSpPr>
          <p:cNvPr id="4" name="Title 1">
            <a:extLst>
              <a:ext uri="{FF2B5EF4-FFF2-40B4-BE49-F238E27FC236}">
                <a16:creationId xmlns:a16="http://schemas.microsoft.com/office/drawing/2014/main" id="{9F217510-8723-74E6-E321-C51B80979713}"/>
              </a:ext>
            </a:extLst>
          </p:cNvPr>
          <p:cNvSpPr txBox="1">
            <a:spLocks/>
          </p:cNvSpPr>
          <p:nvPr/>
        </p:nvSpPr>
        <p:spPr>
          <a:xfrm>
            <a:off x="650534" y="461947"/>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1" y="1010587"/>
            <a:ext cx="1713093"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Restrições</a:t>
            </a:r>
          </a:p>
        </p:txBody>
      </p:sp>
      <p:pic>
        <p:nvPicPr>
          <p:cNvPr id="9" name="Imagem 8" descr="Tabela&#10;&#10;Descrição gerada automaticamente com confiança baixa">
            <a:extLst>
              <a:ext uri="{FF2B5EF4-FFF2-40B4-BE49-F238E27FC236}">
                <a16:creationId xmlns:a16="http://schemas.microsoft.com/office/drawing/2014/main" id="{48DC5317-4067-B08A-2650-636A78425CBD}"/>
              </a:ext>
            </a:extLst>
          </p:cNvPr>
          <p:cNvPicPr>
            <a:picLocks noChangeAspect="1"/>
          </p:cNvPicPr>
          <p:nvPr/>
        </p:nvPicPr>
        <p:blipFill rotWithShape="1">
          <a:blip r:embed="rId3">
            <a:extLst>
              <a:ext uri="{28A0092B-C50C-407E-A947-70E740481C1C}">
                <a14:useLocalDpi xmlns:a14="http://schemas.microsoft.com/office/drawing/2010/main" val="0"/>
              </a:ext>
            </a:extLst>
          </a:blip>
          <a:srcRect l="17365" t="7215" r="17246" b="2151"/>
          <a:stretch/>
        </p:blipFill>
        <p:spPr>
          <a:xfrm>
            <a:off x="748734" y="1714967"/>
            <a:ext cx="6203810" cy="4836826"/>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83ADAF8-FF6D-9FC2-EBF1-1A9C9B2DB002}"/>
                  </a:ext>
                </a:extLst>
              </p:cNvPr>
              <p:cNvSpPr txBox="1"/>
              <p:nvPr/>
            </p:nvSpPr>
            <p:spPr>
              <a:xfrm>
                <a:off x="7312021" y="3448595"/>
                <a:ext cx="4026070" cy="16317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pt-BR" sz="2800" i="1" smtClean="0">
                              <a:solidFill>
                                <a:schemeClr val="tx1"/>
                              </a:solidFill>
                              <a:latin typeface="Cambria Math" panose="02040503050406030204" pitchFamily="18" charset="0"/>
                              <a:ea typeface="Cambria Math" panose="02040503050406030204" pitchFamily="18" charset="0"/>
                            </a:rPr>
                          </m:ctrlPr>
                        </m:naryPr>
                        <m:sub>
                          <m:r>
                            <m:rPr>
                              <m:brk m:alnAt="23"/>
                            </m:rPr>
                            <a:rPr lang="pt-BR" sz="2800" b="0" i="1" smtClean="0">
                              <a:solidFill>
                                <a:schemeClr val="tx1"/>
                              </a:solidFill>
                              <a:latin typeface="Cambria Math" panose="02040503050406030204" pitchFamily="18" charset="0"/>
                              <a:ea typeface="Cambria Math" panose="02040503050406030204" pitchFamily="18" charset="0"/>
                            </a:rPr>
                            <m:t>𝑖</m:t>
                          </m:r>
                          <m:r>
                            <m:rPr>
                              <m:nor/>
                            </m:rPr>
                            <a:rPr lang="pt-BR" sz="2800">
                              <a:solidFill>
                                <a:schemeClr val="tx1"/>
                              </a:solidFill>
                              <a:latin typeface="Cambria Math" panose="02040503050406030204" pitchFamily="18" charset="0"/>
                              <a:ea typeface="Cambria Math" panose="02040503050406030204" pitchFamily="18" charset="0"/>
                            </a:rPr>
                            <m:t>∈</m:t>
                          </m:r>
                          <m:r>
                            <a:rPr lang="pt-BR" sz="2800" b="0" i="1" smtClean="0">
                              <a:solidFill>
                                <a:schemeClr val="tx1"/>
                              </a:solidFill>
                              <a:latin typeface="Cambria Math" panose="02040503050406030204" pitchFamily="18" charset="0"/>
                              <a:ea typeface="Cambria Math" panose="02040503050406030204" pitchFamily="18" charset="0"/>
                            </a:rPr>
                            <m:t> </m:t>
                          </m:r>
                          <m:r>
                            <a:rPr lang="pt-BR" sz="2800" b="0" i="1" smtClean="0">
                              <a:solidFill>
                                <a:schemeClr val="tx1"/>
                              </a:solidFill>
                              <a:latin typeface="Cambria Math" panose="02040503050406030204" pitchFamily="18" charset="0"/>
                              <a:ea typeface="Cambria Math" panose="02040503050406030204" pitchFamily="18" charset="0"/>
                            </a:rPr>
                            <m:t>𝐶</m:t>
                          </m:r>
                        </m:sub>
                        <m:sup/>
                        <m:e>
                          <m:sSub>
                            <m:sSubPr>
                              <m:ctrlPr>
                                <a:rPr lang="pt-BR" sz="2800" b="0" i="1" smtClean="0">
                                  <a:solidFill>
                                    <a:schemeClr val="tx1"/>
                                  </a:solidFill>
                                  <a:latin typeface="Cambria Math" panose="02040503050406030204" pitchFamily="18" charset="0"/>
                                  <a:ea typeface="Cambria Math" panose="02040503050406030204" pitchFamily="18" charset="0"/>
                                </a:rPr>
                              </m:ctrlPr>
                            </m:sSubPr>
                            <m:e>
                              <m:r>
                                <a:rPr lang="pt-BR" sz="2800" b="0" i="1" smtClean="0">
                                  <a:solidFill>
                                    <a:schemeClr val="tx1"/>
                                  </a:solidFill>
                                  <a:latin typeface="Cambria Math" panose="02040503050406030204" pitchFamily="18" charset="0"/>
                                  <a:ea typeface="Cambria Math" panose="02040503050406030204" pitchFamily="18" charset="0"/>
                                </a:rPr>
                                <m:t>𝑥</m:t>
                              </m:r>
                            </m:e>
                            <m:sub>
                              <m:r>
                                <a:rPr lang="pt-BR" sz="2800" b="0" i="1" smtClean="0">
                                  <a:solidFill>
                                    <a:schemeClr val="tx1"/>
                                  </a:solidFill>
                                  <a:latin typeface="Cambria Math" panose="02040503050406030204" pitchFamily="18" charset="0"/>
                                  <a:ea typeface="Cambria Math" panose="02040503050406030204" pitchFamily="18" charset="0"/>
                                </a:rPr>
                                <m:t>𝑖</m:t>
                              </m:r>
                              <m:r>
                                <a:rPr lang="pt-BR" sz="2800" b="0" i="1" smtClean="0">
                                  <a:solidFill>
                                    <a:schemeClr val="tx1"/>
                                  </a:solidFill>
                                  <a:latin typeface="Cambria Math" panose="02040503050406030204" pitchFamily="18" charset="0"/>
                                  <a:ea typeface="Cambria Math" panose="02040503050406030204" pitchFamily="18" charset="0"/>
                                </a:rPr>
                                <m:t>, </m:t>
                              </m:r>
                              <m:r>
                                <a:rPr lang="pt-BR" sz="2800" b="0" i="1" smtClean="0">
                                  <a:solidFill>
                                    <a:schemeClr val="tx1"/>
                                  </a:solidFill>
                                  <a:latin typeface="Cambria Math" panose="02040503050406030204" pitchFamily="18" charset="0"/>
                                  <a:ea typeface="Cambria Math" panose="02040503050406030204" pitchFamily="18" charset="0"/>
                                </a:rPr>
                                <m:t>𝑗</m:t>
                              </m:r>
                            </m:sub>
                          </m:sSub>
                          <m:r>
                            <a:rPr lang="pt-BR" sz="2800" b="0" i="1" smtClean="0">
                              <a:solidFill>
                                <a:schemeClr val="tx1"/>
                              </a:solidFill>
                              <a:latin typeface="Cambria Math" panose="02040503050406030204" pitchFamily="18" charset="0"/>
                              <a:ea typeface="Cambria Math" panose="02040503050406030204" pitchFamily="18" charset="0"/>
                            </a:rPr>
                            <m:t>=1</m:t>
                          </m:r>
                        </m:e>
                      </m:nary>
                      <m:r>
                        <a:rPr lang="pt-BR" sz="2800" b="0" i="1" smtClean="0">
                          <a:solidFill>
                            <a:schemeClr val="tx1"/>
                          </a:solidFill>
                          <a:latin typeface="Cambria Math" panose="02040503050406030204" pitchFamily="18" charset="0"/>
                          <a:ea typeface="Cambria Math" panose="02040503050406030204" pitchFamily="18" charset="0"/>
                        </a:rPr>
                        <m:t>, </m:t>
                      </m:r>
                      <m:r>
                        <a:rPr lang="pt-BR" sz="2800" b="0" i="1" smtClean="0">
                          <a:solidFill>
                            <a:schemeClr val="tx1"/>
                          </a:solidFill>
                          <a:latin typeface="Cambria Math" panose="02040503050406030204" pitchFamily="18" charset="0"/>
                          <a:ea typeface="Cambria Math" panose="02040503050406030204" pitchFamily="18" charset="0"/>
                        </a:rPr>
                        <m:t>𝑗</m:t>
                      </m:r>
                      <m:r>
                        <a:rPr lang="pt-BR" sz="2800" b="0" i="1" smtClean="0">
                          <a:solidFill>
                            <a:schemeClr val="tx1"/>
                          </a:solidFill>
                          <a:latin typeface="Cambria Math" panose="02040503050406030204" pitchFamily="18" charset="0"/>
                          <a:ea typeface="Cambria Math" panose="02040503050406030204" pitchFamily="18" charset="0"/>
                        </a:rPr>
                        <m:t>=1,…,</m:t>
                      </m:r>
                      <m:r>
                        <a:rPr lang="pt-BR" sz="2800" b="0" i="1" smtClean="0">
                          <a:solidFill>
                            <a:schemeClr val="tx1"/>
                          </a:solidFill>
                          <a:latin typeface="Cambria Math" panose="02040503050406030204" pitchFamily="18" charset="0"/>
                          <a:ea typeface="Cambria Math" panose="02040503050406030204" pitchFamily="18" charset="0"/>
                        </a:rPr>
                        <m:t>𝑚</m:t>
                      </m:r>
                    </m:oMath>
                  </m:oMathPara>
                </a14:m>
                <a:endParaRPr lang="pt-BR" sz="2800" dirty="0">
                  <a:solidFill>
                    <a:schemeClr val="tx1"/>
                  </a:solidFill>
                  <a:latin typeface="Cambria Math" panose="02040503050406030204" pitchFamily="18" charset="0"/>
                  <a:ea typeface="Cambria Math" panose="02040503050406030204" pitchFamily="18" charset="0"/>
                </a:endParaRPr>
              </a:p>
              <a:p>
                <a:endParaRPr lang="pt-BR" dirty="0">
                  <a:solidFill>
                    <a:schemeClr val="tx1"/>
                  </a:solidFill>
                </a:endParaRPr>
              </a:p>
            </p:txBody>
          </p:sp>
        </mc:Choice>
        <mc:Fallback xmlns="">
          <p:sp>
            <p:nvSpPr>
              <p:cNvPr id="10" name="CaixaDeTexto 9">
                <a:extLst>
                  <a:ext uri="{FF2B5EF4-FFF2-40B4-BE49-F238E27FC236}">
                    <a16:creationId xmlns:a16="http://schemas.microsoft.com/office/drawing/2014/main" id="{883ADAF8-FF6D-9FC2-EBF1-1A9C9B2DB002}"/>
                  </a:ext>
                </a:extLst>
              </p:cNvPr>
              <p:cNvSpPr txBox="1">
                <a:spLocks noRot="1" noChangeAspect="1" noMove="1" noResize="1" noEditPoints="1" noAdjustHandles="1" noChangeArrowheads="1" noChangeShapeType="1" noTextEdit="1"/>
              </p:cNvSpPr>
              <p:nvPr/>
            </p:nvSpPr>
            <p:spPr>
              <a:xfrm>
                <a:off x="7312021" y="3448595"/>
                <a:ext cx="4026070" cy="1631729"/>
              </a:xfrm>
              <a:prstGeom prst="rect">
                <a:avLst/>
              </a:prstGeom>
              <a:blipFill>
                <a:blip r:embed="rId4"/>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0F5D5890-0C8C-D289-676D-85FC277F49A5}"/>
              </a:ext>
            </a:extLst>
          </p:cNvPr>
          <p:cNvSpPr>
            <a:spLocks noGrp="1"/>
          </p:cNvSpPr>
          <p:nvPr>
            <p:ph idx="1"/>
          </p:nvPr>
        </p:nvSpPr>
        <p:spPr>
          <a:xfrm>
            <a:off x="7206845" y="1714968"/>
            <a:ext cx="4801653" cy="1560077"/>
          </a:xfrm>
        </p:spPr>
        <p:txBody>
          <a:bodyPr>
            <a:normAutofit fontScale="55000" lnSpcReduction="20000"/>
          </a:bodyPr>
          <a:lstStyle/>
          <a:p>
            <a:r>
              <a:rPr lang="pt-BR" sz="5900">
                <a:latin typeface="Cambria Math" panose="02040503050406030204" pitchFamily="18" charset="0"/>
                <a:ea typeface="Cambria Math" panose="02040503050406030204" pitchFamily="18" charset="0"/>
              </a:rPr>
              <a:t>Cada Localização deve ser atendida por apenas um Centro de Distribuição</a:t>
            </a:r>
          </a:p>
          <a:p>
            <a:pPr marL="0" indent="0">
              <a:buNone/>
            </a:pPr>
            <a:endParaRPr lang="en-US"/>
          </a:p>
        </p:txBody>
      </p:sp>
    </p:spTree>
    <p:extLst>
      <p:ext uri="{BB962C8B-B14F-4D97-AF65-F5344CB8AC3E}">
        <p14:creationId xmlns:p14="http://schemas.microsoft.com/office/powerpoint/2010/main" val="30371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83AD76B5-65A3-9586-FC17-4628EE6F423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a:off x="4012041" y="2511660"/>
            <a:ext cx="504270" cy="645336"/>
          </a:xfrm>
          <a:prstGeom prst="rect">
            <a:avLst/>
          </a:prstGeom>
        </p:spPr>
      </p:pic>
      <p:sp>
        <p:nvSpPr>
          <p:cNvPr id="3" name="Content Placeholder 2">
            <a:extLst>
              <a:ext uri="{FF2B5EF4-FFF2-40B4-BE49-F238E27FC236}">
                <a16:creationId xmlns:a16="http://schemas.microsoft.com/office/drawing/2014/main" id="{80A5C671-1449-A59C-4692-DDECDEC48A82}"/>
              </a:ext>
            </a:extLst>
          </p:cNvPr>
          <p:cNvSpPr>
            <a:spLocks noGrp="1"/>
          </p:cNvSpPr>
          <p:nvPr>
            <p:ph idx="1"/>
          </p:nvPr>
        </p:nvSpPr>
        <p:spPr>
          <a:xfrm>
            <a:off x="8396738" y="2834328"/>
            <a:ext cx="3795262" cy="2466443"/>
          </a:xfrm>
        </p:spPr>
        <p:txBody>
          <a:bodyPr>
            <a:normAutofit fontScale="62500" lnSpcReduction="20000"/>
          </a:bodyPr>
          <a:lstStyle/>
          <a:p>
            <a:pPr marL="0" indent="0">
              <a:buNone/>
            </a:pPr>
            <a:r>
              <a:rPr lang="pt-BR" sz="5900" dirty="0">
                <a:latin typeface="Cambria Math" panose="02040503050406030204" pitchFamily="18" charset="0"/>
                <a:ea typeface="Cambria Math" panose="02040503050406030204" pitchFamily="18" charset="0"/>
              </a:rPr>
              <a:t>Cada Localização </a:t>
            </a:r>
            <a:r>
              <a:rPr lang="pt-BR" sz="5900" b="1"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é</a:t>
            </a:r>
            <a:r>
              <a:rPr lang="pt-BR" sz="5900" dirty="0">
                <a:latin typeface="Cambria Math" panose="02040503050406030204" pitchFamily="18" charset="0"/>
                <a:ea typeface="Cambria Math" panose="02040503050406030204" pitchFamily="18" charset="0"/>
              </a:rPr>
              <a:t> atendida por apenas um Centro de Distribuição</a:t>
            </a:r>
          </a:p>
          <a:p>
            <a:pPr marL="0" indent="0">
              <a:buNone/>
            </a:pPr>
            <a:endParaRPr lang="en-US" dirty="0"/>
          </a:p>
        </p:txBody>
      </p:sp>
      <p:sp>
        <p:nvSpPr>
          <p:cNvPr id="4" name="Title 1">
            <a:extLst>
              <a:ext uri="{FF2B5EF4-FFF2-40B4-BE49-F238E27FC236}">
                <a16:creationId xmlns:a16="http://schemas.microsoft.com/office/drawing/2014/main" id="{9F217510-8723-74E6-E321-C51B80979713}"/>
              </a:ext>
            </a:extLst>
          </p:cNvPr>
          <p:cNvSpPr txBox="1">
            <a:spLocks/>
          </p:cNvSpPr>
          <p:nvPr/>
        </p:nvSpPr>
        <p:spPr>
          <a:xfrm>
            <a:off x="650534" y="461947"/>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1" y="1010587"/>
            <a:ext cx="1713093"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Restrições</a:t>
            </a:r>
          </a:p>
        </p:txBody>
      </p:sp>
      <p:pic>
        <p:nvPicPr>
          <p:cNvPr id="6" name="Imagem 5" descr="Calendário&#10;&#10;Descrição gerada automaticamente com confiança baixa">
            <a:extLst>
              <a:ext uri="{FF2B5EF4-FFF2-40B4-BE49-F238E27FC236}">
                <a16:creationId xmlns:a16="http://schemas.microsoft.com/office/drawing/2014/main" id="{1EAADB3F-F468-4BDF-BE25-6271059B5243}"/>
              </a:ext>
            </a:extLst>
          </p:cNvPr>
          <p:cNvPicPr>
            <a:picLocks noChangeAspect="1"/>
          </p:cNvPicPr>
          <p:nvPr/>
        </p:nvPicPr>
        <p:blipFill rotWithShape="1">
          <a:blip r:embed="rId3">
            <a:extLst>
              <a:ext uri="{28A0092B-C50C-407E-A947-70E740481C1C}">
                <a14:useLocalDpi xmlns:a14="http://schemas.microsoft.com/office/drawing/2010/main" val="0"/>
              </a:ext>
            </a:extLst>
          </a:blip>
          <a:srcRect l="11786" t="8028" r="13750" b="2857"/>
          <a:stretch/>
        </p:blipFill>
        <p:spPr>
          <a:xfrm>
            <a:off x="650534" y="1465203"/>
            <a:ext cx="7731555" cy="5204695"/>
          </a:xfrm>
          <a:prstGeom prst="rect">
            <a:avLst/>
          </a:prstGeom>
        </p:spPr>
      </p:pic>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843822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64" presetClass="path" presetSubtype="0" accel="50000" decel="50000" fill="hold" nodeType="withEffect">
                                  <p:stCondLst>
                                    <p:cond delay="0"/>
                                  </p:stCondLst>
                                  <p:childTnLst>
                                    <p:animMotion origin="layout" path="M 4.16667E-7 -4.44444E-6 L 0.00026 -0.19953 " pathEditMode="relative" rAng="0" ptsTypes="AA">
                                      <p:cBhvr>
                                        <p:cTn id="8" dur="2000" fill="hold"/>
                                        <p:tgtEl>
                                          <p:spTgt spid="7"/>
                                        </p:tgtEl>
                                        <p:attrNameLst>
                                          <p:attrName>ppt_x</p:attrName>
                                          <p:attrName>ppt_y</p:attrName>
                                        </p:attrNameLst>
                                      </p:cBhvr>
                                      <p:rCtr x="13" y="-9977"/>
                                    </p:animMotion>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25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250"/>
                                        <p:tgtEl>
                                          <p:spTgt spid="3">
                                            <p:txEl>
                                              <p:pRg st="0" end="0"/>
                                            </p:txEl>
                                          </p:spTgt>
                                        </p:tgtEl>
                                        <p:attrNameLst>
                                          <p:attrName>ppt_y</p:attrName>
                                        </p:attrNameLst>
                                      </p:cBhvr>
                                      <p:tavLst>
                                        <p:tav tm="0">
                                          <p:val>
                                            <p:strVal val="ppt_y"/>
                                          </p:val>
                                        </p:tav>
                                        <p:tav tm="100000">
                                          <p:val>
                                            <p:strVal val="1+ppt_h/2"/>
                                          </p:val>
                                        </p:tav>
                                      </p:tavLst>
                                    </p:anim>
                                    <p:set>
                                      <p:cBhvr>
                                        <p:cTn id="14" dur="1" fill="hold">
                                          <p:stCondLst>
                                            <p:cond delay="24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a:extLst>
              <a:ext uri="{FF2B5EF4-FFF2-40B4-BE49-F238E27FC236}">
                <a16:creationId xmlns:a16="http://schemas.microsoft.com/office/drawing/2014/main" id="{89C6AEBE-6327-27A0-66C6-A2E78D15709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a:off x="4012041" y="1142535"/>
            <a:ext cx="504270" cy="645336"/>
          </a:xfrm>
          <a:prstGeom prst="rect">
            <a:avLst/>
          </a:prstGeom>
        </p:spPr>
      </p:pic>
      <p:sp>
        <p:nvSpPr>
          <p:cNvPr id="4" name="Title 1">
            <a:extLst>
              <a:ext uri="{FF2B5EF4-FFF2-40B4-BE49-F238E27FC236}">
                <a16:creationId xmlns:a16="http://schemas.microsoft.com/office/drawing/2014/main" id="{9F217510-8723-74E6-E321-C51B80979713}"/>
              </a:ext>
            </a:extLst>
          </p:cNvPr>
          <p:cNvSpPr txBox="1">
            <a:spLocks/>
          </p:cNvSpPr>
          <p:nvPr/>
        </p:nvSpPr>
        <p:spPr>
          <a:xfrm>
            <a:off x="650534" y="461947"/>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1" y="1010587"/>
            <a:ext cx="1713093"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Restrições</a:t>
            </a:r>
          </a:p>
        </p:txBody>
      </p:sp>
      <p:pic>
        <p:nvPicPr>
          <p:cNvPr id="6" name="Imagem 5" descr="Calendário&#10;&#10;Descrição gerada automaticamente com confiança baixa">
            <a:extLst>
              <a:ext uri="{FF2B5EF4-FFF2-40B4-BE49-F238E27FC236}">
                <a16:creationId xmlns:a16="http://schemas.microsoft.com/office/drawing/2014/main" id="{1EAADB3F-F468-4BDF-BE25-6271059B5243}"/>
              </a:ext>
            </a:extLst>
          </p:cNvPr>
          <p:cNvPicPr>
            <a:picLocks noChangeAspect="1"/>
          </p:cNvPicPr>
          <p:nvPr/>
        </p:nvPicPr>
        <p:blipFill rotWithShape="1">
          <a:blip r:embed="rId3">
            <a:extLst>
              <a:ext uri="{28A0092B-C50C-407E-A947-70E740481C1C}">
                <a14:useLocalDpi xmlns:a14="http://schemas.microsoft.com/office/drawing/2010/main" val="0"/>
              </a:ext>
            </a:extLst>
          </a:blip>
          <a:srcRect l="11786" t="8028" r="13750" b="2857"/>
          <a:stretch/>
        </p:blipFill>
        <p:spPr>
          <a:xfrm>
            <a:off x="650534" y="1465203"/>
            <a:ext cx="7731555" cy="5204695"/>
          </a:xfrm>
          <a:prstGeom prst="rect">
            <a:avLst/>
          </a:prstGeom>
        </p:spPr>
      </p:pic>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472669" y="1465203"/>
            <a:ext cx="3396933" cy="26949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Nem toda localização que</a:t>
            </a:r>
            <a:r>
              <a:rPr lang="pt-BR" sz="6000" b="1" dirty="0">
                <a:latin typeface="Cambria Math" panose="02040503050406030204" pitchFamily="18" charset="0"/>
                <a:ea typeface="Cambria Math" panose="02040503050406030204" pitchFamily="18" charset="0"/>
              </a:rPr>
              <a:t> pode </a:t>
            </a:r>
            <a:r>
              <a:rPr lang="pt-BR" sz="6000" dirty="0">
                <a:latin typeface="Cambria Math" panose="02040503050406030204" pitchFamily="18" charset="0"/>
                <a:ea typeface="Cambria Math" panose="02040503050406030204" pitchFamily="18" charset="0"/>
              </a:rPr>
              <a:t>ser um CD vai realmente ser um CD</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84960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11FAA570-CD16-BD51-7BB6-0643F4C4928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8770500" flipV="1">
            <a:off x="6717368" y="5319436"/>
            <a:ext cx="504270" cy="645336"/>
          </a:xfrm>
          <a:prstGeom prst="rect">
            <a:avLst/>
          </a:prstGeom>
        </p:spPr>
      </p:pic>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472669" y="1465203"/>
            <a:ext cx="3396933" cy="26949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Nem toda localização que</a:t>
            </a:r>
            <a:r>
              <a:rPr lang="pt-BR" sz="6000" b="1" dirty="0">
                <a:latin typeface="Cambria Math" panose="02040503050406030204" pitchFamily="18" charset="0"/>
                <a:ea typeface="Cambria Math" panose="02040503050406030204" pitchFamily="18" charset="0"/>
              </a:rPr>
              <a:t> pode </a:t>
            </a:r>
            <a:r>
              <a:rPr lang="pt-BR" sz="6000" dirty="0">
                <a:latin typeface="Cambria Math" panose="02040503050406030204" pitchFamily="18" charset="0"/>
                <a:ea typeface="Cambria Math" panose="02040503050406030204" pitchFamily="18" charset="0"/>
              </a:rPr>
              <a:t>ser um CD vai realmente ser um CD</a:t>
            </a:r>
          </a:p>
          <a:p>
            <a:pPr marL="0" indent="0">
              <a:buFont typeface="Arial" panose="020B0604020202020204" pitchFamily="34" charset="0"/>
              <a:buNone/>
            </a:pPr>
            <a:endParaRPr lang="en-US" dirty="0"/>
          </a:p>
        </p:txBody>
      </p:sp>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3">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p:sp>
        <p:nvSpPr>
          <p:cNvPr id="8" name="Retângulo 7">
            <a:extLst>
              <a:ext uri="{FF2B5EF4-FFF2-40B4-BE49-F238E27FC236}">
                <a16:creationId xmlns:a16="http://schemas.microsoft.com/office/drawing/2014/main" id="{A383854A-B65C-19C2-5DBF-7B62AEDA5FF2}"/>
              </a:ext>
            </a:extLst>
          </p:cNvPr>
          <p:cNvSpPr/>
          <p:nvPr/>
        </p:nvSpPr>
        <p:spPr>
          <a:xfrm>
            <a:off x="1999488" y="1389888"/>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EF7B1609-69C8-CDA9-3F1A-0426138F3A96}"/>
              </a:ext>
            </a:extLst>
          </p:cNvPr>
          <p:cNvSpPr/>
          <p:nvPr/>
        </p:nvSpPr>
        <p:spPr>
          <a:xfrm>
            <a:off x="2734899" y="1389888"/>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Retângulo 11">
            <a:extLst>
              <a:ext uri="{FF2B5EF4-FFF2-40B4-BE49-F238E27FC236}">
                <a16:creationId xmlns:a16="http://schemas.microsoft.com/office/drawing/2014/main" id="{4C3A759B-6162-FA91-6F16-D2531BA6F7BD}"/>
              </a:ext>
            </a:extLst>
          </p:cNvPr>
          <p:cNvSpPr/>
          <p:nvPr/>
        </p:nvSpPr>
        <p:spPr>
          <a:xfrm>
            <a:off x="3470310" y="1389888"/>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72AED4BF-BFBD-5CA9-5A8B-43C8031210F7}"/>
              </a:ext>
            </a:extLst>
          </p:cNvPr>
          <p:cNvSpPr/>
          <p:nvPr/>
        </p:nvSpPr>
        <p:spPr>
          <a:xfrm>
            <a:off x="4205721"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5B10809C-189B-AA75-6636-978A04DFF0B2}"/>
              </a:ext>
            </a:extLst>
          </p:cNvPr>
          <p:cNvSpPr/>
          <p:nvPr/>
        </p:nvSpPr>
        <p:spPr>
          <a:xfrm>
            <a:off x="5020439"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45CA20E1-83F6-9309-2555-FF33658F4C2C}"/>
              </a:ext>
            </a:extLst>
          </p:cNvPr>
          <p:cNvSpPr/>
          <p:nvPr/>
        </p:nvSpPr>
        <p:spPr>
          <a:xfrm>
            <a:off x="5755850"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B8D8233A-AF03-A22C-ACC1-CB93ADAA48D2}"/>
              </a:ext>
            </a:extLst>
          </p:cNvPr>
          <p:cNvSpPr/>
          <p:nvPr/>
        </p:nvSpPr>
        <p:spPr>
          <a:xfrm>
            <a:off x="6969503" y="1355341"/>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0" name="Retângulo 19">
                <a:extLst>
                  <a:ext uri="{FF2B5EF4-FFF2-40B4-BE49-F238E27FC236}">
                    <a16:creationId xmlns:a16="http://schemas.microsoft.com/office/drawing/2014/main" id="{3461EDC8-CDE8-4A2D-C1BB-4D465568DC9C}"/>
                  </a:ext>
                </a:extLst>
              </p:cNvPr>
              <p:cNvSpPr/>
              <p:nvPr/>
            </p:nvSpPr>
            <p:spPr>
              <a:xfrm>
                <a:off x="1028279" y="1196845"/>
                <a:ext cx="774192" cy="627888"/>
              </a:xfrm>
              <a:prstGeom prst="rect">
                <a:avLst/>
              </a:prstGeom>
              <a:solidFill>
                <a:srgbClr val="4858AE"/>
              </a:solidFill>
              <a:ln>
                <a:solidFill>
                  <a:srgbClr val="4858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oMath>
                  </m:oMathPara>
                </a14:m>
                <a:endParaRPr lang="pt-BR" dirty="0"/>
              </a:p>
            </p:txBody>
          </p:sp>
        </mc:Choice>
        <mc:Fallback xmlns="">
          <p:sp>
            <p:nvSpPr>
              <p:cNvPr id="20" name="Retângulo 19">
                <a:extLst>
                  <a:ext uri="{FF2B5EF4-FFF2-40B4-BE49-F238E27FC236}">
                    <a16:creationId xmlns:a16="http://schemas.microsoft.com/office/drawing/2014/main" id="{3461EDC8-CDE8-4A2D-C1BB-4D465568DC9C}"/>
                  </a:ext>
                </a:extLst>
              </p:cNvPr>
              <p:cNvSpPr>
                <a:spLocks noRot="1" noChangeAspect="1" noMove="1" noResize="1" noEditPoints="1" noAdjustHandles="1" noChangeArrowheads="1" noChangeShapeType="1" noTextEdit="1"/>
              </p:cNvSpPr>
              <p:nvPr/>
            </p:nvSpPr>
            <p:spPr>
              <a:xfrm>
                <a:off x="1028279" y="1196845"/>
                <a:ext cx="774192" cy="627888"/>
              </a:xfrm>
              <a:prstGeom prst="rect">
                <a:avLst/>
              </a:prstGeom>
              <a:blipFill>
                <a:blip r:embed="rId4"/>
                <a:stretch>
                  <a:fillRect/>
                </a:stretch>
              </a:blipFill>
              <a:ln>
                <a:solidFill>
                  <a:srgbClr val="4858AE"/>
                </a:solidFill>
              </a:ln>
            </p:spPr>
            <p:txBody>
              <a:bodyPr/>
              <a:lstStyle/>
              <a:p>
                <a:r>
                  <a:rPr lang="en-US">
                    <a:noFill/>
                  </a:rPr>
                  <a:t> </a:t>
                </a:r>
              </a:p>
            </p:txBody>
          </p:sp>
        </mc:Fallback>
      </mc:AlternateContent>
    </p:spTree>
    <p:extLst>
      <p:ext uri="{BB962C8B-B14F-4D97-AF65-F5344CB8AC3E}">
        <p14:creationId xmlns:p14="http://schemas.microsoft.com/office/powerpoint/2010/main" val="1058437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4.58333E-6 4.81481E-6 L 0.09102 0.14074 " pathEditMode="relative" rAng="0" ptsTypes="AA">
                                      <p:cBhvr>
                                        <p:cTn id="8" dur="2000" fill="hold"/>
                                        <p:tgtEl>
                                          <p:spTgt spid="6"/>
                                        </p:tgtEl>
                                        <p:attrNameLst>
                                          <p:attrName>ppt_x</p:attrName>
                                          <p:attrName>ppt_y</p:attrName>
                                        </p:attrNameLst>
                                      </p:cBhvr>
                                      <p:rCtr x="4544" y="7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2837F59A-EEB1-006D-0D37-673BB4FC5CD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8770500" flipV="1">
            <a:off x="7826499" y="6281840"/>
            <a:ext cx="504270" cy="645336"/>
          </a:xfrm>
          <a:prstGeom prst="rect">
            <a:avLst/>
          </a:prstGeom>
        </p:spPr>
      </p:pic>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472669" y="1465203"/>
            <a:ext cx="3396933" cy="26949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Nem toda localização que</a:t>
            </a:r>
            <a:r>
              <a:rPr lang="pt-BR" sz="6000" b="1" dirty="0">
                <a:latin typeface="Cambria Math" panose="02040503050406030204" pitchFamily="18" charset="0"/>
                <a:ea typeface="Cambria Math" panose="02040503050406030204" pitchFamily="18" charset="0"/>
              </a:rPr>
              <a:t> pode </a:t>
            </a:r>
            <a:r>
              <a:rPr lang="pt-BR" sz="6000" dirty="0">
                <a:latin typeface="Cambria Math" panose="02040503050406030204" pitchFamily="18" charset="0"/>
                <a:ea typeface="Cambria Math" panose="02040503050406030204" pitchFamily="18" charset="0"/>
              </a:rPr>
              <a:t>ser um CD vai realmente ser um CD</a:t>
            </a:r>
          </a:p>
          <a:p>
            <a:pPr marL="0" indent="0">
              <a:buFont typeface="Arial" panose="020B0604020202020204" pitchFamily="34" charset="0"/>
              <a:buNone/>
            </a:pPr>
            <a:endParaRPr lang="en-US" dirty="0"/>
          </a:p>
        </p:txBody>
      </p:sp>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3">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mc:AlternateContent xmlns:mc="http://schemas.openxmlformats.org/markup-compatibility/2006" xmlns:a14="http://schemas.microsoft.com/office/drawing/2010/main">
        <mc:Choice Requires="a14">
          <p:sp>
            <p:nvSpPr>
              <p:cNvPr id="7" name="Retângulo 6">
                <a:extLst>
                  <a:ext uri="{FF2B5EF4-FFF2-40B4-BE49-F238E27FC236}">
                    <a16:creationId xmlns:a16="http://schemas.microsoft.com/office/drawing/2014/main" id="{75418B7D-DBA6-43AC-F0C6-03D843C58588}"/>
                  </a:ext>
                </a:extLst>
              </p:cNvPr>
              <p:cNvSpPr/>
              <p:nvPr/>
            </p:nvSpPr>
            <p:spPr>
              <a:xfrm>
                <a:off x="1028279" y="1196845"/>
                <a:ext cx="774192" cy="627888"/>
              </a:xfrm>
              <a:prstGeom prst="rect">
                <a:avLst/>
              </a:prstGeom>
              <a:solidFill>
                <a:srgbClr val="4858AE"/>
              </a:solidFill>
              <a:ln>
                <a:solidFill>
                  <a:srgbClr val="4858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oMath>
                  </m:oMathPara>
                </a14:m>
                <a:endParaRPr lang="pt-BR" dirty="0"/>
              </a:p>
            </p:txBody>
          </p:sp>
        </mc:Choice>
        <mc:Fallback xmlns="">
          <p:sp>
            <p:nvSpPr>
              <p:cNvPr id="7" name="Retângulo 6">
                <a:extLst>
                  <a:ext uri="{FF2B5EF4-FFF2-40B4-BE49-F238E27FC236}">
                    <a16:creationId xmlns:a16="http://schemas.microsoft.com/office/drawing/2014/main" id="{75418B7D-DBA6-43AC-F0C6-03D843C58588}"/>
                  </a:ext>
                </a:extLst>
              </p:cNvPr>
              <p:cNvSpPr>
                <a:spLocks noRot="1" noChangeAspect="1" noMove="1" noResize="1" noEditPoints="1" noAdjustHandles="1" noChangeArrowheads="1" noChangeShapeType="1" noTextEdit="1"/>
              </p:cNvSpPr>
              <p:nvPr/>
            </p:nvSpPr>
            <p:spPr>
              <a:xfrm>
                <a:off x="1028279" y="1196845"/>
                <a:ext cx="774192" cy="627888"/>
              </a:xfrm>
              <a:prstGeom prst="rect">
                <a:avLst/>
              </a:prstGeom>
              <a:blipFill>
                <a:blip r:embed="rId4"/>
                <a:stretch>
                  <a:fillRect/>
                </a:stretch>
              </a:blipFill>
              <a:ln>
                <a:solidFill>
                  <a:srgbClr val="4858AE"/>
                </a:solidFill>
              </a:ln>
            </p:spPr>
            <p:txBody>
              <a:bodyPr/>
              <a:lstStyle/>
              <a:p>
                <a:r>
                  <a:rPr lang="en-US">
                    <a:noFill/>
                  </a:rPr>
                  <a:t> </a:t>
                </a:r>
              </a:p>
            </p:txBody>
          </p:sp>
        </mc:Fallback>
      </mc:AlternateContent>
      <p:sp>
        <p:nvSpPr>
          <p:cNvPr id="11" name="Retângulo 10">
            <a:extLst>
              <a:ext uri="{FF2B5EF4-FFF2-40B4-BE49-F238E27FC236}">
                <a16:creationId xmlns:a16="http://schemas.microsoft.com/office/drawing/2014/main" id="{EF7B1609-69C8-CDA9-3F1A-0426138F3A96}"/>
              </a:ext>
            </a:extLst>
          </p:cNvPr>
          <p:cNvSpPr/>
          <p:nvPr/>
        </p:nvSpPr>
        <p:spPr>
          <a:xfrm>
            <a:off x="2734899" y="1389888"/>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4C3A759B-6162-FA91-6F16-D2531BA6F7BD}"/>
              </a:ext>
            </a:extLst>
          </p:cNvPr>
          <p:cNvSpPr/>
          <p:nvPr/>
        </p:nvSpPr>
        <p:spPr>
          <a:xfrm>
            <a:off x="3470310" y="1389888"/>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72AED4BF-BFBD-5CA9-5A8B-43C8031210F7}"/>
              </a:ext>
            </a:extLst>
          </p:cNvPr>
          <p:cNvSpPr/>
          <p:nvPr/>
        </p:nvSpPr>
        <p:spPr>
          <a:xfrm>
            <a:off x="4205721"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5B10809C-189B-AA75-6636-978A04DFF0B2}"/>
              </a:ext>
            </a:extLst>
          </p:cNvPr>
          <p:cNvSpPr/>
          <p:nvPr/>
        </p:nvSpPr>
        <p:spPr>
          <a:xfrm>
            <a:off x="5020439"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45CA20E1-83F6-9309-2555-FF33658F4C2C}"/>
              </a:ext>
            </a:extLst>
          </p:cNvPr>
          <p:cNvSpPr/>
          <p:nvPr/>
        </p:nvSpPr>
        <p:spPr>
          <a:xfrm>
            <a:off x="5755850"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B8D8233A-AF03-A22C-ACC1-CB93ADAA48D2}"/>
              </a:ext>
            </a:extLst>
          </p:cNvPr>
          <p:cNvSpPr/>
          <p:nvPr/>
        </p:nvSpPr>
        <p:spPr>
          <a:xfrm>
            <a:off x="6969503" y="1355341"/>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2165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BF0948DB-1A67-3C6A-EB0F-F1C2CABC489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8770500" flipV="1">
            <a:off x="7826499" y="6281840"/>
            <a:ext cx="504270" cy="645336"/>
          </a:xfrm>
          <a:prstGeom prst="rect">
            <a:avLst/>
          </a:prstGeom>
        </p:spPr>
      </p:pic>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472669" y="1465203"/>
            <a:ext cx="3396933" cy="26949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Nem toda localização que</a:t>
            </a:r>
            <a:r>
              <a:rPr lang="pt-BR" sz="6000" b="1" dirty="0">
                <a:latin typeface="Cambria Math" panose="02040503050406030204" pitchFamily="18" charset="0"/>
                <a:ea typeface="Cambria Math" panose="02040503050406030204" pitchFamily="18" charset="0"/>
              </a:rPr>
              <a:t> pode </a:t>
            </a:r>
            <a:r>
              <a:rPr lang="pt-BR" sz="6000" dirty="0">
                <a:latin typeface="Cambria Math" panose="02040503050406030204" pitchFamily="18" charset="0"/>
                <a:ea typeface="Cambria Math" panose="02040503050406030204" pitchFamily="18" charset="0"/>
              </a:rPr>
              <a:t>ser um CD vai realmente ser um CD</a:t>
            </a:r>
          </a:p>
          <a:p>
            <a:pPr marL="0" indent="0">
              <a:buFont typeface="Arial" panose="020B0604020202020204" pitchFamily="34" charset="0"/>
              <a:buNone/>
            </a:pPr>
            <a:endParaRPr lang="en-US" dirty="0"/>
          </a:p>
        </p:txBody>
      </p:sp>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3">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mc:AlternateContent xmlns:mc="http://schemas.openxmlformats.org/markup-compatibility/2006" xmlns:a14="http://schemas.microsoft.com/office/drawing/2010/main">
        <mc:Choice Requires="a14">
          <p:sp>
            <p:nvSpPr>
              <p:cNvPr id="7" name="Retângulo 6">
                <a:extLst>
                  <a:ext uri="{FF2B5EF4-FFF2-40B4-BE49-F238E27FC236}">
                    <a16:creationId xmlns:a16="http://schemas.microsoft.com/office/drawing/2014/main" id="{75418B7D-DBA6-43AC-F0C6-03D843C58588}"/>
                  </a:ext>
                </a:extLst>
              </p:cNvPr>
              <p:cNvSpPr/>
              <p:nvPr/>
            </p:nvSpPr>
            <p:spPr>
              <a:xfrm>
                <a:off x="1028279" y="1196845"/>
                <a:ext cx="774192" cy="627888"/>
              </a:xfrm>
              <a:prstGeom prst="rect">
                <a:avLst/>
              </a:prstGeom>
              <a:solidFill>
                <a:srgbClr val="4858AE"/>
              </a:solidFill>
              <a:ln>
                <a:solidFill>
                  <a:srgbClr val="4858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oMath>
                  </m:oMathPara>
                </a14:m>
                <a:endParaRPr lang="pt-BR" dirty="0"/>
              </a:p>
            </p:txBody>
          </p:sp>
        </mc:Choice>
        <mc:Fallback xmlns="">
          <p:sp>
            <p:nvSpPr>
              <p:cNvPr id="7" name="Retângulo 6">
                <a:extLst>
                  <a:ext uri="{FF2B5EF4-FFF2-40B4-BE49-F238E27FC236}">
                    <a16:creationId xmlns:a16="http://schemas.microsoft.com/office/drawing/2014/main" id="{75418B7D-DBA6-43AC-F0C6-03D843C58588}"/>
                  </a:ext>
                </a:extLst>
              </p:cNvPr>
              <p:cNvSpPr>
                <a:spLocks noRot="1" noChangeAspect="1" noMove="1" noResize="1" noEditPoints="1" noAdjustHandles="1" noChangeArrowheads="1" noChangeShapeType="1" noTextEdit="1"/>
              </p:cNvSpPr>
              <p:nvPr/>
            </p:nvSpPr>
            <p:spPr>
              <a:xfrm>
                <a:off x="1028279" y="1196845"/>
                <a:ext cx="774192" cy="627888"/>
              </a:xfrm>
              <a:prstGeom prst="rect">
                <a:avLst/>
              </a:prstGeom>
              <a:blipFill>
                <a:blip r:embed="rId4"/>
                <a:stretch>
                  <a:fillRect/>
                </a:stretch>
              </a:blipFill>
              <a:ln>
                <a:solidFill>
                  <a:srgbClr val="4858AE"/>
                </a:solidFill>
              </a:ln>
            </p:spPr>
            <p:txBody>
              <a:bodyPr/>
              <a:lstStyle/>
              <a:p>
                <a:r>
                  <a:rPr lang="en-US">
                    <a:noFill/>
                  </a:rPr>
                  <a:t> </a:t>
                </a:r>
              </a:p>
            </p:txBody>
          </p:sp>
        </mc:Fallback>
      </mc:AlternateContent>
      <p:sp>
        <p:nvSpPr>
          <p:cNvPr id="12" name="Retângulo 11">
            <a:extLst>
              <a:ext uri="{FF2B5EF4-FFF2-40B4-BE49-F238E27FC236}">
                <a16:creationId xmlns:a16="http://schemas.microsoft.com/office/drawing/2014/main" id="{4C3A759B-6162-FA91-6F16-D2531BA6F7BD}"/>
              </a:ext>
            </a:extLst>
          </p:cNvPr>
          <p:cNvSpPr/>
          <p:nvPr/>
        </p:nvSpPr>
        <p:spPr>
          <a:xfrm>
            <a:off x="3470310" y="1389888"/>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72AED4BF-BFBD-5CA9-5A8B-43C8031210F7}"/>
              </a:ext>
            </a:extLst>
          </p:cNvPr>
          <p:cNvSpPr/>
          <p:nvPr/>
        </p:nvSpPr>
        <p:spPr>
          <a:xfrm>
            <a:off x="4205721"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5B10809C-189B-AA75-6636-978A04DFF0B2}"/>
              </a:ext>
            </a:extLst>
          </p:cNvPr>
          <p:cNvSpPr/>
          <p:nvPr/>
        </p:nvSpPr>
        <p:spPr>
          <a:xfrm>
            <a:off x="5020439"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45CA20E1-83F6-9309-2555-FF33658F4C2C}"/>
              </a:ext>
            </a:extLst>
          </p:cNvPr>
          <p:cNvSpPr/>
          <p:nvPr/>
        </p:nvSpPr>
        <p:spPr>
          <a:xfrm>
            <a:off x="5755850"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B8D8233A-AF03-A22C-ACC1-CB93ADAA48D2}"/>
              </a:ext>
            </a:extLst>
          </p:cNvPr>
          <p:cNvSpPr/>
          <p:nvPr/>
        </p:nvSpPr>
        <p:spPr>
          <a:xfrm>
            <a:off x="6969503" y="1355341"/>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4151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8E2272A1-3541-7BBD-190D-38B786D773A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8770500" flipV="1">
            <a:off x="7826499" y="6281840"/>
            <a:ext cx="504270" cy="645336"/>
          </a:xfrm>
          <a:prstGeom prst="rect">
            <a:avLst/>
          </a:prstGeom>
        </p:spPr>
      </p:pic>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472669" y="1465203"/>
            <a:ext cx="3396933" cy="26949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Nem toda localização que</a:t>
            </a:r>
            <a:r>
              <a:rPr lang="pt-BR" sz="6000" b="1" dirty="0">
                <a:latin typeface="Cambria Math" panose="02040503050406030204" pitchFamily="18" charset="0"/>
                <a:ea typeface="Cambria Math" panose="02040503050406030204" pitchFamily="18" charset="0"/>
              </a:rPr>
              <a:t> pode </a:t>
            </a:r>
            <a:r>
              <a:rPr lang="pt-BR" sz="6000" dirty="0">
                <a:latin typeface="Cambria Math" panose="02040503050406030204" pitchFamily="18" charset="0"/>
                <a:ea typeface="Cambria Math" panose="02040503050406030204" pitchFamily="18" charset="0"/>
              </a:rPr>
              <a:t>ser um CD vai realmente ser um CD</a:t>
            </a:r>
          </a:p>
          <a:p>
            <a:pPr marL="0" indent="0">
              <a:buFont typeface="Arial" panose="020B0604020202020204" pitchFamily="34" charset="0"/>
              <a:buNone/>
            </a:pPr>
            <a:endParaRPr lang="en-US" dirty="0"/>
          </a:p>
        </p:txBody>
      </p:sp>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3">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mc:AlternateContent xmlns:mc="http://schemas.openxmlformats.org/markup-compatibility/2006" xmlns:a14="http://schemas.microsoft.com/office/drawing/2010/main">
        <mc:Choice Requires="a14">
          <p:sp>
            <p:nvSpPr>
              <p:cNvPr id="7" name="Retângulo 6">
                <a:extLst>
                  <a:ext uri="{FF2B5EF4-FFF2-40B4-BE49-F238E27FC236}">
                    <a16:creationId xmlns:a16="http://schemas.microsoft.com/office/drawing/2014/main" id="{75418B7D-DBA6-43AC-F0C6-03D843C58588}"/>
                  </a:ext>
                </a:extLst>
              </p:cNvPr>
              <p:cNvSpPr/>
              <p:nvPr/>
            </p:nvSpPr>
            <p:spPr>
              <a:xfrm>
                <a:off x="1028279" y="1196845"/>
                <a:ext cx="774192" cy="627888"/>
              </a:xfrm>
              <a:prstGeom prst="rect">
                <a:avLst/>
              </a:prstGeom>
              <a:solidFill>
                <a:srgbClr val="4858AE"/>
              </a:solidFill>
              <a:ln>
                <a:solidFill>
                  <a:srgbClr val="4858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oMath>
                  </m:oMathPara>
                </a14:m>
                <a:endParaRPr lang="pt-BR" dirty="0"/>
              </a:p>
            </p:txBody>
          </p:sp>
        </mc:Choice>
        <mc:Fallback xmlns="">
          <p:sp>
            <p:nvSpPr>
              <p:cNvPr id="7" name="Retângulo 6">
                <a:extLst>
                  <a:ext uri="{FF2B5EF4-FFF2-40B4-BE49-F238E27FC236}">
                    <a16:creationId xmlns:a16="http://schemas.microsoft.com/office/drawing/2014/main" id="{75418B7D-DBA6-43AC-F0C6-03D843C58588}"/>
                  </a:ext>
                </a:extLst>
              </p:cNvPr>
              <p:cNvSpPr>
                <a:spLocks noRot="1" noChangeAspect="1" noMove="1" noResize="1" noEditPoints="1" noAdjustHandles="1" noChangeArrowheads="1" noChangeShapeType="1" noTextEdit="1"/>
              </p:cNvSpPr>
              <p:nvPr/>
            </p:nvSpPr>
            <p:spPr>
              <a:xfrm>
                <a:off x="1028279" y="1196845"/>
                <a:ext cx="774192" cy="627888"/>
              </a:xfrm>
              <a:prstGeom prst="rect">
                <a:avLst/>
              </a:prstGeom>
              <a:blipFill>
                <a:blip r:embed="rId4"/>
                <a:stretch>
                  <a:fillRect/>
                </a:stretch>
              </a:blipFill>
              <a:ln>
                <a:solidFill>
                  <a:srgbClr val="4858AE"/>
                </a:solidFill>
              </a:ln>
            </p:spPr>
            <p:txBody>
              <a:bodyPr/>
              <a:lstStyle/>
              <a:p>
                <a:r>
                  <a:rPr lang="en-US">
                    <a:noFill/>
                  </a:rPr>
                  <a:t> </a:t>
                </a:r>
              </a:p>
            </p:txBody>
          </p:sp>
        </mc:Fallback>
      </mc:AlternateContent>
      <p:sp>
        <p:nvSpPr>
          <p:cNvPr id="13" name="Retângulo 12">
            <a:extLst>
              <a:ext uri="{FF2B5EF4-FFF2-40B4-BE49-F238E27FC236}">
                <a16:creationId xmlns:a16="http://schemas.microsoft.com/office/drawing/2014/main" id="{72AED4BF-BFBD-5CA9-5A8B-43C8031210F7}"/>
              </a:ext>
            </a:extLst>
          </p:cNvPr>
          <p:cNvSpPr/>
          <p:nvPr/>
        </p:nvSpPr>
        <p:spPr>
          <a:xfrm>
            <a:off x="4205721"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5B10809C-189B-AA75-6636-978A04DFF0B2}"/>
              </a:ext>
            </a:extLst>
          </p:cNvPr>
          <p:cNvSpPr/>
          <p:nvPr/>
        </p:nvSpPr>
        <p:spPr>
          <a:xfrm>
            <a:off x="5020439"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45CA20E1-83F6-9309-2555-FF33658F4C2C}"/>
              </a:ext>
            </a:extLst>
          </p:cNvPr>
          <p:cNvSpPr/>
          <p:nvPr/>
        </p:nvSpPr>
        <p:spPr>
          <a:xfrm>
            <a:off x="5755850"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B8D8233A-AF03-A22C-ACC1-CB93ADAA48D2}"/>
              </a:ext>
            </a:extLst>
          </p:cNvPr>
          <p:cNvSpPr/>
          <p:nvPr/>
        </p:nvSpPr>
        <p:spPr>
          <a:xfrm>
            <a:off x="6969503" y="1355341"/>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0473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45886-3D7B-2222-4E2F-8841671DA261}"/>
              </a:ext>
            </a:extLst>
          </p:cNvPr>
          <p:cNvSpPr>
            <a:spLocks noGrp="1"/>
          </p:cNvSpPr>
          <p:nvPr>
            <p:ph type="title"/>
          </p:nvPr>
        </p:nvSpPr>
        <p:spPr>
          <a:xfrm>
            <a:off x="650535" y="410548"/>
            <a:ext cx="10890929" cy="1097280"/>
          </a:xfrm>
        </p:spPr>
        <p:txBody>
          <a:body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3" name="CaixaDeTexto 2">
            <a:extLst>
              <a:ext uri="{FF2B5EF4-FFF2-40B4-BE49-F238E27FC236}">
                <a16:creationId xmlns:a16="http://schemas.microsoft.com/office/drawing/2014/main" id="{C2139E29-B458-843A-874B-2E358CA3F1B0}"/>
              </a:ext>
            </a:extLst>
          </p:cNvPr>
          <p:cNvSpPr txBox="1"/>
          <p:nvPr/>
        </p:nvSpPr>
        <p:spPr>
          <a:xfrm>
            <a:off x="709125" y="1343608"/>
            <a:ext cx="10773748" cy="1815882"/>
          </a:xfrm>
          <a:prstGeom prst="rect">
            <a:avLst/>
          </a:prstGeom>
          <a:noFill/>
        </p:spPr>
        <p:txBody>
          <a:bodyPr wrap="square" rtlCol="0">
            <a:spAutoFit/>
          </a:bodyPr>
          <a:lstStyle/>
          <a:p>
            <a:pPr marL="514350" indent="-514350">
              <a:buFont typeface="+mj-lt"/>
              <a:buAutoNum type="alphaLcPeriod"/>
            </a:pPr>
            <a:r>
              <a:rPr lang="pt-BR" sz="2800" dirty="0">
                <a:latin typeface="Cambria Math" panose="02040503050406030204" pitchFamily="18" charset="0"/>
                <a:ea typeface="Cambria Math" panose="02040503050406030204" pitchFamily="18" charset="0"/>
              </a:rPr>
              <a:t>Determine quais localidades devem ser escolhidas para abrigar os centros de distribuição, associando a cada uma delas os clientes que devem ser atendidos pelas mesmas, de modo que se minimize a distância total percorrida para as entregas semanais.</a:t>
            </a:r>
          </a:p>
        </p:txBody>
      </p:sp>
      <p:pic>
        <p:nvPicPr>
          <p:cNvPr id="5" name="Imagem 4">
            <a:extLst>
              <a:ext uri="{FF2B5EF4-FFF2-40B4-BE49-F238E27FC236}">
                <a16:creationId xmlns:a16="http://schemas.microsoft.com/office/drawing/2014/main" id="{2659283B-9CD5-84E1-79AD-4ACFA986BA2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a:off x="224352" y="83606"/>
            <a:ext cx="504270" cy="645336"/>
          </a:xfrm>
          <a:prstGeom prst="rect">
            <a:avLst/>
          </a:prstGeom>
        </p:spPr>
      </p:pic>
    </p:spTree>
    <p:extLst>
      <p:ext uri="{BB962C8B-B14F-4D97-AF65-F5344CB8AC3E}">
        <p14:creationId xmlns:p14="http://schemas.microsoft.com/office/powerpoint/2010/main" val="195976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BF24B1B2-9F91-4804-08D9-E9F79C94C93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8770500" flipV="1">
            <a:off x="7826499" y="6281840"/>
            <a:ext cx="504270" cy="645336"/>
          </a:xfrm>
          <a:prstGeom prst="rect">
            <a:avLst/>
          </a:prstGeom>
        </p:spPr>
      </p:pic>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472669" y="1465203"/>
            <a:ext cx="3396933" cy="26949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Nem toda localização que</a:t>
            </a:r>
            <a:r>
              <a:rPr lang="pt-BR" sz="6000" b="1" dirty="0">
                <a:latin typeface="Cambria Math" panose="02040503050406030204" pitchFamily="18" charset="0"/>
                <a:ea typeface="Cambria Math" panose="02040503050406030204" pitchFamily="18" charset="0"/>
              </a:rPr>
              <a:t> pode </a:t>
            </a:r>
            <a:r>
              <a:rPr lang="pt-BR" sz="6000" dirty="0">
                <a:latin typeface="Cambria Math" panose="02040503050406030204" pitchFamily="18" charset="0"/>
                <a:ea typeface="Cambria Math" panose="02040503050406030204" pitchFamily="18" charset="0"/>
              </a:rPr>
              <a:t>ser um CD vai realmente ser um CD</a:t>
            </a:r>
          </a:p>
          <a:p>
            <a:pPr marL="0" indent="0">
              <a:buFont typeface="Arial" panose="020B0604020202020204" pitchFamily="34" charset="0"/>
              <a:buNone/>
            </a:pPr>
            <a:endParaRPr lang="en-US" dirty="0"/>
          </a:p>
        </p:txBody>
      </p:sp>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3">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mc:AlternateContent xmlns:mc="http://schemas.openxmlformats.org/markup-compatibility/2006" xmlns:a14="http://schemas.microsoft.com/office/drawing/2010/main">
        <mc:Choice Requires="a14">
          <p:sp>
            <p:nvSpPr>
              <p:cNvPr id="7" name="Retângulo 6">
                <a:extLst>
                  <a:ext uri="{FF2B5EF4-FFF2-40B4-BE49-F238E27FC236}">
                    <a16:creationId xmlns:a16="http://schemas.microsoft.com/office/drawing/2014/main" id="{75418B7D-DBA6-43AC-F0C6-03D843C58588}"/>
                  </a:ext>
                </a:extLst>
              </p:cNvPr>
              <p:cNvSpPr/>
              <p:nvPr/>
            </p:nvSpPr>
            <p:spPr>
              <a:xfrm>
                <a:off x="1028279" y="1196845"/>
                <a:ext cx="774192" cy="627888"/>
              </a:xfrm>
              <a:prstGeom prst="rect">
                <a:avLst/>
              </a:prstGeom>
              <a:solidFill>
                <a:srgbClr val="4858AE"/>
              </a:solidFill>
              <a:ln>
                <a:solidFill>
                  <a:srgbClr val="4858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oMath>
                  </m:oMathPara>
                </a14:m>
                <a:endParaRPr lang="pt-BR" dirty="0"/>
              </a:p>
            </p:txBody>
          </p:sp>
        </mc:Choice>
        <mc:Fallback xmlns="">
          <p:sp>
            <p:nvSpPr>
              <p:cNvPr id="7" name="Retângulo 6">
                <a:extLst>
                  <a:ext uri="{FF2B5EF4-FFF2-40B4-BE49-F238E27FC236}">
                    <a16:creationId xmlns:a16="http://schemas.microsoft.com/office/drawing/2014/main" id="{75418B7D-DBA6-43AC-F0C6-03D843C58588}"/>
                  </a:ext>
                </a:extLst>
              </p:cNvPr>
              <p:cNvSpPr>
                <a:spLocks noRot="1" noChangeAspect="1" noMove="1" noResize="1" noEditPoints="1" noAdjustHandles="1" noChangeArrowheads="1" noChangeShapeType="1" noTextEdit="1"/>
              </p:cNvSpPr>
              <p:nvPr/>
            </p:nvSpPr>
            <p:spPr>
              <a:xfrm>
                <a:off x="1028279" y="1196845"/>
                <a:ext cx="774192" cy="627888"/>
              </a:xfrm>
              <a:prstGeom prst="rect">
                <a:avLst/>
              </a:prstGeom>
              <a:blipFill>
                <a:blip r:embed="rId4"/>
                <a:stretch>
                  <a:fillRect/>
                </a:stretch>
              </a:blipFill>
              <a:ln>
                <a:solidFill>
                  <a:srgbClr val="4858AE"/>
                </a:solidFill>
              </a:ln>
            </p:spPr>
            <p:txBody>
              <a:bodyPr/>
              <a:lstStyle/>
              <a:p>
                <a:r>
                  <a:rPr lang="en-US">
                    <a:noFill/>
                  </a:rPr>
                  <a:t> </a:t>
                </a:r>
              </a:p>
            </p:txBody>
          </p:sp>
        </mc:Fallback>
      </mc:AlternateContent>
      <p:sp>
        <p:nvSpPr>
          <p:cNvPr id="16" name="Retângulo 15">
            <a:extLst>
              <a:ext uri="{FF2B5EF4-FFF2-40B4-BE49-F238E27FC236}">
                <a16:creationId xmlns:a16="http://schemas.microsoft.com/office/drawing/2014/main" id="{B8D8233A-AF03-A22C-ACC1-CB93ADAA48D2}"/>
              </a:ext>
            </a:extLst>
          </p:cNvPr>
          <p:cNvSpPr/>
          <p:nvPr/>
        </p:nvSpPr>
        <p:spPr>
          <a:xfrm>
            <a:off x="6969503" y="1355341"/>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2178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6A8CC5-A7D2-8EF2-429F-A0D34A90C9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8770500" flipV="1">
            <a:off x="7826499" y="6281840"/>
            <a:ext cx="504270" cy="645336"/>
          </a:xfrm>
          <a:prstGeom prst="rect">
            <a:avLst/>
          </a:prstGeom>
        </p:spPr>
      </p:pic>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472669" y="1465203"/>
            <a:ext cx="3396933" cy="26949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Nem toda localização que</a:t>
            </a:r>
            <a:r>
              <a:rPr lang="pt-BR" sz="6000" b="1" dirty="0">
                <a:latin typeface="Cambria Math" panose="02040503050406030204" pitchFamily="18" charset="0"/>
                <a:ea typeface="Cambria Math" panose="02040503050406030204" pitchFamily="18" charset="0"/>
              </a:rPr>
              <a:t> pode </a:t>
            </a:r>
            <a:r>
              <a:rPr lang="pt-BR" sz="6000" dirty="0">
                <a:latin typeface="Cambria Math" panose="02040503050406030204" pitchFamily="18" charset="0"/>
                <a:ea typeface="Cambria Math" panose="02040503050406030204" pitchFamily="18" charset="0"/>
              </a:rPr>
              <a:t>ser um CD vai realmente ser um CD</a:t>
            </a:r>
          </a:p>
          <a:p>
            <a:pPr marL="0" indent="0">
              <a:buFont typeface="Arial" panose="020B0604020202020204" pitchFamily="34" charset="0"/>
              <a:buNone/>
            </a:pPr>
            <a:endParaRPr lang="en-US" dirty="0"/>
          </a:p>
        </p:txBody>
      </p:sp>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3">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p:sp>
        <p:nvSpPr>
          <p:cNvPr id="16" name="Retângulo 15">
            <a:extLst>
              <a:ext uri="{FF2B5EF4-FFF2-40B4-BE49-F238E27FC236}">
                <a16:creationId xmlns:a16="http://schemas.microsoft.com/office/drawing/2014/main" id="{B8D8233A-AF03-A22C-ACC1-CB93ADAA48D2}"/>
              </a:ext>
            </a:extLst>
          </p:cNvPr>
          <p:cNvSpPr/>
          <p:nvPr/>
        </p:nvSpPr>
        <p:spPr>
          <a:xfrm>
            <a:off x="6969503" y="1355341"/>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06181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BAEA7DD2-ADD1-6074-E77E-20955DBE13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8770500" flipV="1">
            <a:off x="7826499" y="6281840"/>
            <a:ext cx="504270" cy="645336"/>
          </a:xfrm>
          <a:prstGeom prst="rect">
            <a:avLst/>
          </a:prstGeom>
        </p:spPr>
      </p:pic>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472669" y="1465203"/>
            <a:ext cx="3396933" cy="26949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Nem toda localização que</a:t>
            </a:r>
            <a:r>
              <a:rPr lang="pt-BR" sz="6000" b="1" dirty="0">
                <a:latin typeface="Cambria Math" panose="02040503050406030204" pitchFamily="18" charset="0"/>
                <a:ea typeface="Cambria Math" panose="02040503050406030204" pitchFamily="18" charset="0"/>
              </a:rPr>
              <a:t> pode </a:t>
            </a:r>
            <a:r>
              <a:rPr lang="pt-BR" sz="6000" dirty="0">
                <a:latin typeface="Cambria Math" panose="02040503050406030204" pitchFamily="18" charset="0"/>
                <a:ea typeface="Cambria Math" panose="02040503050406030204" pitchFamily="18" charset="0"/>
              </a:rPr>
              <a:t>ser um CD vai realmente ser um CD</a:t>
            </a:r>
          </a:p>
          <a:p>
            <a:pPr marL="0" indent="0">
              <a:buFont typeface="Arial" panose="020B0604020202020204" pitchFamily="34" charset="0"/>
              <a:buNone/>
            </a:pPr>
            <a:endParaRPr lang="en-US" dirty="0"/>
          </a:p>
        </p:txBody>
      </p:sp>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3">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p:spTree>
    <p:extLst>
      <p:ext uri="{BB962C8B-B14F-4D97-AF65-F5344CB8AC3E}">
        <p14:creationId xmlns:p14="http://schemas.microsoft.com/office/powerpoint/2010/main" val="188754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E15ECFFC-4526-A535-2D06-57CB53296E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8770500" flipV="1">
            <a:off x="7826499" y="6281840"/>
            <a:ext cx="504270" cy="645336"/>
          </a:xfrm>
          <a:prstGeom prst="rect">
            <a:avLst/>
          </a:prstGeom>
        </p:spPr>
      </p:pic>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078634" y="1228638"/>
                <a:ext cx="3956050" cy="4531453"/>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Até então, </a:t>
                </a:r>
                <a14:m>
                  <m:oMath xmlns:m="http://schemas.openxmlformats.org/officeDocument/2006/math">
                    <m:r>
                      <a:rPr lang="pt-BR" sz="6000" b="0" i="1" smtClean="0">
                        <a:latin typeface="Cambria Math" panose="02040503050406030204" pitchFamily="18" charset="0"/>
                        <a:ea typeface="Cambria Math" panose="02040503050406030204" pitchFamily="18" charset="0"/>
                      </a:rPr>
                      <m:t>𝑥</m:t>
                    </m:r>
                  </m:oMath>
                </a14:m>
                <a:r>
                  <a:rPr lang="pt-BR" sz="6000" dirty="0">
                    <a:latin typeface="Cambria Math" panose="02040503050406030204" pitchFamily="18" charset="0"/>
                    <a:ea typeface="Cambria Math" panose="02040503050406030204" pitchFamily="18" charset="0"/>
                  </a:rPr>
                  <a:t> e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pt-BR" sz="6000" dirty="0">
                    <a:latin typeface="Cambria Math" panose="02040503050406030204" pitchFamily="18" charset="0"/>
                    <a:ea typeface="Cambria Math" panose="02040503050406030204" pitchFamily="18" charset="0"/>
                  </a:rPr>
                  <a:t> ainda não possuem nenhuma relação um com o outro.</a:t>
                </a:r>
              </a:p>
              <a:p>
                <a:r>
                  <a:rPr lang="pt-BR" sz="6000" dirty="0">
                    <a:latin typeface="Cambria Math" panose="02040503050406030204" pitchFamily="18" charset="0"/>
                    <a:ea typeface="Cambria Math" panose="02040503050406030204" pitchFamily="18" charset="0"/>
                  </a:rPr>
                  <a:t>Resolveremos isso agora.</a:t>
                </a:r>
              </a:p>
              <a:p>
                <a:r>
                  <a:rPr lang="pt-BR" sz="6000" dirty="0">
                    <a:latin typeface="Cambria Math" panose="02040503050406030204" pitchFamily="18" charset="0"/>
                    <a:ea typeface="Cambria Math" panose="02040503050406030204" pitchFamily="18" charset="0"/>
                  </a:rPr>
                  <a:t>Para isso, iremos determinar que a soma de todas as Cidades atendidas por um CD (variável </a:t>
                </a:r>
                <a14:m>
                  <m:oMath xmlns:m="http://schemas.openxmlformats.org/officeDocument/2006/math">
                    <m:r>
                      <a:rPr lang="pt-BR" sz="6000" b="0" i="1" smtClean="0">
                        <a:latin typeface="Cambria Math" panose="02040503050406030204" pitchFamily="18" charset="0"/>
                        <a:ea typeface="Cambria Math" panose="02040503050406030204" pitchFamily="18" charset="0"/>
                      </a:rPr>
                      <m:t>𝑥</m:t>
                    </m:r>
                  </m:oMath>
                </a14:m>
                <a:r>
                  <a:rPr lang="pt-BR" sz="6000" dirty="0">
                    <a:latin typeface="Cambria Math" panose="02040503050406030204" pitchFamily="18" charset="0"/>
                    <a:ea typeface="Cambria Math" panose="02040503050406030204" pitchFamily="18" charset="0"/>
                  </a:rPr>
                  <a:t>) deve sempre ser menor ou igual um determinado número multiplicado por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endParaRPr lang="pt-BR" sz="6000" dirty="0">
                  <a:latin typeface="Cambria Math" panose="02040503050406030204" pitchFamily="18" charset="0"/>
                  <a:ea typeface="Cambria Math" panose="02040503050406030204" pitchFamily="18" charset="0"/>
                </a:endParaRPr>
              </a:p>
              <a:p>
                <a:pPr marL="0" indent="0">
                  <a:buFont typeface="Arial" panose="020B0604020202020204" pitchFamily="34" charset="0"/>
                  <a:buNone/>
                </a:pPr>
                <a:endParaRPr lang="en-US" dirty="0"/>
              </a:p>
            </p:txBody>
          </p:sp>
        </mc:Choice>
        <mc:Fallback xmlns="">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8078634" y="1228638"/>
                <a:ext cx="3956050" cy="4531453"/>
              </a:xfrm>
              <a:prstGeom prst="rect">
                <a:avLst/>
              </a:prstGeom>
              <a:blipFill>
                <a:blip r:embed="rId3"/>
                <a:stretch>
                  <a:fillRect l="-1387" t="-1077" r="-2928"/>
                </a:stretch>
              </a:blipFill>
            </p:spPr>
            <p:txBody>
              <a:bodyPr/>
              <a:lstStyle/>
              <a:p>
                <a:r>
                  <a:rPr lang="en-US">
                    <a:noFill/>
                  </a:rPr>
                  <a:t> </a:t>
                </a:r>
              </a:p>
            </p:txBody>
          </p:sp>
        </mc:Fallback>
      </mc:AlternateContent>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4">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p:spTree>
    <p:extLst>
      <p:ext uri="{BB962C8B-B14F-4D97-AF65-F5344CB8AC3E}">
        <p14:creationId xmlns:p14="http://schemas.microsoft.com/office/powerpoint/2010/main" val="262450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23ADBCF8-1FFE-A69D-E789-0EC075E502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8770500" flipV="1">
            <a:off x="7826499" y="6281840"/>
            <a:ext cx="504270" cy="645336"/>
          </a:xfrm>
          <a:prstGeom prst="rect">
            <a:avLst/>
          </a:prstGeom>
        </p:spPr>
      </p:pic>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078634" y="1228638"/>
                <a:ext cx="3956050" cy="5123001"/>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O número multiplicado por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pt-BR" sz="6000" dirty="0">
                    <a:latin typeface="Cambria Math" panose="02040503050406030204" pitchFamily="18" charset="0"/>
                    <a:ea typeface="Cambria Math" panose="02040503050406030204" pitchFamily="18" charset="0"/>
                  </a:rPr>
                  <a:t> definirá um limite superior para</a:t>
                </a:r>
              </a:p>
              <a:p>
                <a:pPr marL="0" indent="0">
                  <a:buNone/>
                </a:pPr>
                <a14:m>
                  <m:oMathPara xmlns:m="http://schemas.openxmlformats.org/officeDocument/2006/math">
                    <m:oMathParaPr>
                      <m:jc m:val="centerGroup"/>
                    </m:oMathParaPr>
                    <m:oMath xmlns:m="http://schemas.openxmlformats.org/officeDocument/2006/math">
                      <m:nary>
                        <m:naryPr>
                          <m:chr m:val="∑"/>
                          <m:ctrlPr>
                            <a:rPr lang="pt-BR" sz="6000" i="1" smtClean="0">
                              <a:latin typeface="Cambria Math" panose="02040503050406030204" pitchFamily="18" charset="0"/>
                              <a:ea typeface="Cambria Math" panose="02040503050406030204" pitchFamily="18" charset="0"/>
                            </a:rPr>
                          </m:ctrlPr>
                        </m:naryPr>
                        <m:sub>
                          <m:r>
                            <m:rPr>
                              <m:brk m:alnAt="23"/>
                            </m:rPr>
                            <a:rPr lang="pt-BR" sz="6000" b="0" i="1" smtClean="0">
                              <a:latin typeface="Cambria Math" panose="02040503050406030204" pitchFamily="18" charset="0"/>
                              <a:ea typeface="Cambria Math" panose="02040503050406030204" pitchFamily="18" charset="0"/>
                            </a:rPr>
                            <m:t>𝑗</m:t>
                          </m:r>
                          <m:r>
                            <a:rPr lang="pt-BR" sz="6000" b="0" i="1" smtClean="0">
                              <a:latin typeface="Cambria Math" panose="02040503050406030204" pitchFamily="18" charset="0"/>
                              <a:ea typeface="Cambria Math" panose="02040503050406030204" pitchFamily="18" charset="0"/>
                            </a:rPr>
                            <m:t>=1</m:t>
                          </m:r>
                        </m:sub>
                        <m:sup>
                          <m:r>
                            <a:rPr lang="pt-BR" sz="6000" b="0" i="1" smtClean="0">
                              <a:latin typeface="Cambria Math" panose="02040503050406030204" pitchFamily="18" charset="0"/>
                              <a:ea typeface="Cambria Math" panose="02040503050406030204" pitchFamily="18" charset="0"/>
                            </a:rPr>
                            <m:t>𝑚</m:t>
                          </m:r>
                        </m:sup>
                        <m:e>
                          <m:sSub>
                            <m:sSubPr>
                              <m:ctrlPr>
                                <a:rPr lang="pt-BR" sz="6000" b="0" i="1" smtClean="0">
                                  <a:latin typeface="Cambria Math" panose="02040503050406030204" pitchFamily="18" charset="0"/>
                                  <a:ea typeface="Cambria Math" panose="02040503050406030204" pitchFamily="18" charset="0"/>
                                </a:rPr>
                              </m:ctrlPr>
                            </m:sSubPr>
                            <m:e>
                              <m:r>
                                <a:rPr lang="pt-BR" sz="6000" b="0" i="1" smtClean="0">
                                  <a:latin typeface="Cambria Math" panose="02040503050406030204" pitchFamily="18" charset="0"/>
                                  <a:ea typeface="Cambria Math" panose="02040503050406030204" pitchFamily="18" charset="0"/>
                                </a:rPr>
                                <m:t>𝑥</m:t>
                              </m:r>
                            </m:e>
                            <m:sub>
                              <m:r>
                                <a:rPr lang="pt-BR" sz="6000" b="0" i="1" smtClean="0">
                                  <a:latin typeface="Cambria Math" panose="02040503050406030204" pitchFamily="18" charset="0"/>
                                  <a:ea typeface="Cambria Math" panose="02040503050406030204" pitchFamily="18" charset="0"/>
                                </a:rPr>
                                <m:t>𝑖</m:t>
                              </m:r>
                              <m:r>
                                <a:rPr lang="pt-BR" sz="6000" b="0" i="1" smtClean="0">
                                  <a:latin typeface="Cambria Math" panose="02040503050406030204" pitchFamily="18" charset="0"/>
                                  <a:ea typeface="Cambria Math" panose="02040503050406030204" pitchFamily="18" charset="0"/>
                                </a:rPr>
                                <m:t>,</m:t>
                              </m:r>
                              <m:r>
                                <a:rPr lang="pt-BR" sz="6000" b="0" i="1" smtClean="0">
                                  <a:latin typeface="Cambria Math" panose="02040503050406030204" pitchFamily="18" charset="0"/>
                                  <a:ea typeface="Cambria Math" panose="02040503050406030204" pitchFamily="18" charset="0"/>
                                </a:rPr>
                                <m:t>𝑗</m:t>
                              </m:r>
                            </m:sub>
                          </m:sSub>
                          <m:r>
                            <a:rPr lang="pt-BR" sz="6000" b="0" i="1" smtClean="0">
                              <a:latin typeface="Cambria Math" panose="02040503050406030204" pitchFamily="18" charset="0"/>
                              <a:ea typeface="Cambria Math" panose="02040503050406030204" pitchFamily="18" charset="0"/>
                            </a:rPr>
                            <m:t>, </m:t>
                          </m:r>
                          <m:r>
                            <a:rPr lang="pt-BR" sz="6000" b="0" i="1" smtClean="0">
                              <a:latin typeface="Cambria Math" panose="02040503050406030204" pitchFamily="18" charset="0"/>
                              <a:ea typeface="Cambria Math" panose="02040503050406030204" pitchFamily="18" charset="0"/>
                            </a:rPr>
                            <m:t>𝑖</m:t>
                          </m:r>
                          <m:r>
                            <a:rPr lang="pt-BR" sz="6000" b="0" i="1" smtClean="0">
                              <a:latin typeface="Cambria Math" panose="02040503050406030204" pitchFamily="18" charset="0"/>
                              <a:ea typeface="Cambria Math" panose="02040503050406030204" pitchFamily="18" charset="0"/>
                            </a:rPr>
                            <m:t>∈</m:t>
                          </m:r>
                          <m:r>
                            <a:rPr lang="pt-BR" sz="6000" b="0" i="1" smtClean="0">
                              <a:latin typeface="Cambria Math" panose="02040503050406030204" pitchFamily="18" charset="0"/>
                              <a:ea typeface="Cambria Math" panose="02040503050406030204" pitchFamily="18" charset="0"/>
                            </a:rPr>
                            <m:t>𝐶</m:t>
                          </m:r>
                        </m:e>
                      </m:nary>
                    </m:oMath>
                  </m:oMathPara>
                </a14:m>
                <a:endParaRPr lang="pt-BR" sz="6000" dirty="0">
                  <a:latin typeface="Cambria Math" panose="02040503050406030204" pitchFamily="18" charset="0"/>
                  <a:ea typeface="Cambria Math" panose="02040503050406030204" pitchFamily="18" charset="0"/>
                </a:endParaRPr>
              </a:p>
              <a:p>
                <a:r>
                  <a:rPr lang="pt-BR" sz="6000" dirty="0">
                    <a:latin typeface="Cambria Math" panose="02040503050406030204" pitchFamily="18" charset="0"/>
                    <a:ea typeface="Cambria Math" panose="02040503050406030204" pitchFamily="18" charset="0"/>
                  </a:rPr>
                  <a:t>Ou seja, a soma de </a:t>
                </a:r>
                <a14:m>
                  <m:oMath xmlns:m="http://schemas.openxmlformats.org/officeDocument/2006/math">
                    <m:r>
                      <a:rPr lang="pt-BR" sz="6000" b="0" i="1" smtClean="0">
                        <a:latin typeface="Cambria Math" panose="02040503050406030204" pitchFamily="18" charset="0"/>
                        <a:ea typeface="Cambria Math" panose="02040503050406030204" pitchFamily="18" charset="0"/>
                      </a:rPr>
                      <m:t>𝑥</m:t>
                    </m:r>
                  </m:oMath>
                </a14:m>
                <a:r>
                  <a:rPr lang="en-US" dirty="0"/>
                  <a:t> </a:t>
                </a:r>
                <a:r>
                  <a:rPr lang="en-US" sz="6000" dirty="0">
                    <a:latin typeface="Cambria Math" panose="02040503050406030204" pitchFamily="18" charset="0"/>
                    <a:ea typeface="Cambria Math" panose="02040503050406030204" pitchFamily="18" charset="0"/>
                  </a:rPr>
                  <a:t>para </a:t>
                </a:r>
                <a:r>
                  <a:rPr lang="en-US" sz="6000" dirty="0" err="1">
                    <a:latin typeface="Cambria Math" panose="02040503050406030204" pitchFamily="18" charset="0"/>
                    <a:ea typeface="Cambria Math" panose="02040503050406030204" pitchFamily="18" charset="0"/>
                  </a:rPr>
                  <a:t>cada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coluna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deverá</a:t>
                </a:r>
                <a:r>
                  <a:rPr lang="en-US" sz="6000" dirty="0">
                    <a:latin typeface="Cambria Math" panose="02040503050406030204" pitchFamily="18" charset="0"/>
                    <a:ea typeface="Cambria Math" panose="02040503050406030204" pitchFamily="18" charset="0"/>
                  </a:rPr>
                  <a:t> ser </a:t>
                </a:r>
                <a:r>
                  <a:rPr lang="en-US" sz="6000" dirty="0" err="1">
                    <a:latin typeface="Cambria Math" panose="02040503050406030204" pitchFamily="18" charset="0"/>
                    <a:ea typeface="Cambria Math" panose="02040503050406030204" pitchFamily="18" charset="0"/>
                  </a:rPr>
                  <a:t>menor</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ou</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igual</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ao</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Limite</a:t>
                </a:r>
                <a:r>
                  <a:rPr lang="en-US" sz="6000" dirty="0">
                    <a:latin typeface="Cambria Math" panose="02040503050406030204" pitchFamily="18" charset="0"/>
                    <a:ea typeface="Cambria Math" panose="02040503050406030204" pitchFamily="18" charset="0"/>
                  </a:rPr>
                  <a:t> Superior </a:t>
                </a:r>
                <a:r>
                  <a:rPr lang="en-US" sz="6000" dirty="0" err="1">
                    <a:latin typeface="Cambria Math" panose="02040503050406030204" pitchFamily="18" charset="0"/>
                    <a:ea typeface="Cambria Math" panose="02040503050406030204" pitchFamily="18" charset="0"/>
                  </a:rPr>
                  <a:t>caso</a:t>
                </a:r>
                <a:r>
                  <a:rPr lang="en-US" sz="6000" dirty="0">
                    <a:latin typeface="Cambria Math" panose="02040503050406030204" pitchFamily="18" charset="0"/>
                    <a:ea typeface="Cambria Math" panose="02040503050406030204" pitchFamily="18" charset="0"/>
                  </a:rPr>
                  <a:t>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seja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verdadeiro</a:t>
                </a:r>
                <a:r>
                  <a:rPr lang="en-US" sz="6000" dirty="0">
                    <a:latin typeface="Cambria Math" panose="02040503050406030204" pitchFamily="18" charset="0"/>
                    <a:ea typeface="Cambria Math" panose="02040503050406030204" pitchFamily="18" charset="0"/>
                  </a:rPr>
                  <a:t> e </a:t>
                </a:r>
                <a:r>
                  <a:rPr lang="en-US" sz="6000" dirty="0" err="1">
                    <a:latin typeface="Cambria Math" panose="02040503050406030204" pitchFamily="18" charset="0"/>
                    <a:ea typeface="Cambria Math" panose="02040503050406030204" pitchFamily="18" charset="0"/>
                  </a:rPr>
                  <a:t>igual</a:t>
                </a:r>
                <a:r>
                  <a:rPr lang="en-US" sz="6000" dirty="0">
                    <a:latin typeface="Cambria Math" panose="02040503050406030204" pitchFamily="18" charset="0"/>
                    <a:ea typeface="Cambria Math" panose="02040503050406030204" pitchFamily="18" charset="0"/>
                  </a:rPr>
                  <a:t> a 0 </a:t>
                </a:r>
                <a:r>
                  <a:rPr lang="en-US" sz="6000" dirty="0" err="1">
                    <a:latin typeface="Cambria Math" panose="02040503050406030204" pitchFamily="18" charset="0"/>
                    <a:ea typeface="Cambria Math" panose="02040503050406030204" pitchFamily="18" charset="0"/>
                  </a:rPr>
                  <a:t>caso</a:t>
                </a:r>
                <a:r>
                  <a:rPr lang="en-US" sz="6000" dirty="0">
                    <a:latin typeface="Cambria Math" panose="02040503050406030204" pitchFamily="18" charset="0"/>
                    <a:ea typeface="Cambria Math" panose="02040503050406030204" pitchFamily="18" charset="0"/>
                  </a:rPr>
                  <a:t>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seja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falso</a:t>
                </a:r>
                <a:endParaRPr lang="en-US" sz="6000" dirty="0">
                  <a:latin typeface="Cambria Math" panose="02040503050406030204" pitchFamily="18" charset="0"/>
                  <a:ea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8078634" y="1228638"/>
                <a:ext cx="3956050" cy="5123001"/>
              </a:xfrm>
              <a:prstGeom prst="rect">
                <a:avLst/>
              </a:prstGeom>
              <a:blipFill>
                <a:blip r:embed="rId3"/>
                <a:stretch>
                  <a:fillRect l="-1387" t="-952" r="-3698"/>
                </a:stretch>
              </a:blipFill>
            </p:spPr>
            <p:txBody>
              <a:bodyPr/>
              <a:lstStyle/>
              <a:p>
                <a:r>
                  <a:rPr lang="en-US">
                    <a:noFill/>
                  </a:rPr>
                  <a:t> </a:t>
                </a:r>
              </a:p>
            </p:txBody>
          </p:sp>
        </mc:Fallback>
      </mc:AlternateContent>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4">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p:spTree>
    <p:extLst>
      <p:ext uri="{BB962C8B-B14F-4D97-AF65-F5344CB8AC3E}">
        <p14:creationId xmlns:p14="http://schemas.microsoft.com/office/powerpoint/2010/main" val="377442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2C0F6769-0104-50A4-BC38-A361A958414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8770500" flipV="1">
            <a:off x="7826499" y="6281840"/>
            <a:ext cx="504270" cy="645336"/>
          </a:xfrm>
          <a:prstGeom prst="rect">
            <a:avLst/>
          </a:prstGeom>
        </p:spPr>
      </p:pic>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078634" y="1228638"/>
                <a:ext cx="3956050" cy="5123001"/>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O número multiplicado por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pt-BR" sz="6000" dirty="0">
                    <a:latin typeface="Cambria Math" panose="02040503050406030204" pitchFamily="18" charset="0"/>
                    <a:ea typeface="Cambria Math" panose="02040503050406030204" pitchFamily="18" charset="0"/>
                  </a:rPr>
                  <a:t> definirá um limite superior para</a:t>
                </a:r>
              </a:p>
              <a:p>
                <a:pPr marL="0" indent="0">
                  <a:buNone/>
                </a:pPr>
                <a14:m>
                  <m:oMathPara xmlns:m="http://schemas.openxmlformats.org/officeDocument/2006/math">
                    <m:oMathParaPr>
                      <m:jc m:val="centerGroup"/>
                    </m:oMathParaPr>
                    <m:oMath xmlns:m="http://schemas.openxmlformats.org/officeDocument/2006/math">
                      <m:nary>
                        <m:naryPr>
                          <m:chr m:val="∑"/>
                          <m:ctrlPr>
                            <a:rPr lang="pt-BR" sz="6000" i="1" smtClean="0">
                              <a:latin typeface="Cambria Math" panose="02040503050406030204" pitchFamily="18" charset="0"/>
                              <a:ea typeface="Cambria Math" panose="02040503050406030204" pitchFamily="18" charset="0"/>
                            </a:rPr>
                          </m:ctrlPr>
                        </m:naryPr>
                        <m:sub>
                          <m:r>
                            <m:rPr>
                              <m:brk m:alnAt="23"/>
                            </m:rPr>
                            <a:rPr lang="pt-BR" sz="6000" b="0" i="1" smtClean="0">
                              <a:latin typeface="Cambria Math" panose="02040503050406030204" pitchFamily="18" charset="0"/>
                              <a:ea typeface="Cambria Math" panose="02040503050406030204" pitchFamily="18" charset="0"/>
                            </a:rPr>
                            <m:t>𝑗</m:t>
                          </m:r>
                          <m:r>
                            <a:rPr lang="pt-BR" sz="6000" b="0" i="1" smtClean="0">
                              <a:latin typeface="Cambria Math" panose="02040503050406030204" pitchFamily="18" charset="0"/>
                              <a:ea typeface="Cambria Math" panose="02040503050406030204" pitchFamily="18" charset="0"/>
                            </a:rPr>
                            <m:t>=1</m:t>
                          </m:r>
                        </m:sub>
                        <m:sup>
                          <m:r>
                            <a:rPr lang="pt-BR" sz="6000" b="0" i="1" smtClean="0">
                              <a:latin typeface="Cambria Math" panose="02040503050406030204" pitchFamily="18" charset="0"/>
                              <a:ea typeface="Cambria Math" panose="02040503050406030204" pitchFamily="18" charset="0"/>
                            </a:rPr>
                            <m:t>𝑚</m:t>
                          </m:r>
                        </m:sup>
                        <m:e>
                          <m:sSub>
                            <m:sSubPr>
                              <m:ctrlPr>
                                <a:rPr lang="pt-BR" sz="6000" b="0" i="1" smtClean="0">
                                  <a:latin typeface="Cambria Math" panose="02040503050406030204" pitchFamily="18" charset="0"/>
                                  <a:ea typeface="Cambria Math" panose="02040503050406030204" pitchFamily="18" charset="0"/>
                                </a:rPr>
                              </m:ctrlPr>
                            </m:sSubPr>
                            <m:e>
                              <m:r>
                                <a:rPr lang="pt-BR" sz="6000" b="0" i="1" smtClean="0">
                                  <a:latin typeface="Cambria Math" panose="02040503050406030204" pitchFamily="18" charset="0"/>
                                  <a:ea typeface="Cambria Math" panose="02040503050406030204" pitchFamily="18" charset="0"/>
                                </a:rPr>
                                <m:t>𝑥</m:t>
                              </m:r>
                            </m:e>
                            <m:sub>
                              <m:r>
                                <a:rPr lang="pt-BR" sz="6000" b="0" i="1" smtClean="0">
                                  <a:latin typeface="Cambria Math" panose="02040503050406030204" pitchFamily="18" charset="0"/>
                                  <a:ea typeface="Cambria Math" panose="02040503050406030204" pitchFamily="18" charset="0"/>
                                </a:rPr>
                                <m:t>𝑖</m:t>
                              </m:r>
                              <m:r>
                                <a:rPr lang="pt-BR" sz="6000" b="0" i="1" smtClean="0">
                                  <a:latin typeface="Cambria Math" panose="02040503050406030204" pitchFamily="18" charset="0"/>
                                  <a:ea typeface="Cambria Math" panose="02040503050406030204" pitchFamily="18" charset="0"/>
                                </a:rPr>
                                <m:t>,</m:t>
                              </m:r>
                              <m:r>
                                <a:rPr lang="pt-BR" sz="6000" b="0" i="1" smtClean="0">
                                  <a:latin typeface="Cambria Math" panose="02040503050406030204" pitchFamily="18" charset="0"/>
                                  <a:ea typeface="Cambria Math" panose="02040503050406030204" pitchFamily="18" charset="0"/>
                                </a:rPr>
                                <m:t>𝑗</m:t>
                              </m:r>
                            </m:sub>
                          </m:sSub>
                          <m:r>
                            <a:rPr lang="pt-BR" sz="6000" b="0" i="1" smtClean="0">
                              <a:latin typeface="Cambria Math" panose="02040503050406030204" pitchFamily="18" charset="0"/>
                              <a:ea typeface="Cambria Math" panose="02040503050406030204" pitchFamily="18" charset="0"/>
                            </a:rPr>
                            <m:t>, </m:t>
                          </m:r>
                          <m:r>
                            <a:rPr lang="pt-BR" sz="6000" b="0" i="1" smtClean="0">
                              <a:latin typeface="Cambria Math" panose="02040503050406030204" pitchFamily="18" charset="0"/>
                              <a:ea typeface="Cambria Math" panose="02040503050406030204" pitchFamily="18" charset="0"/>
                            </a:rPr>
                            <m:t>𝑖</m:t>
                          </m:r>
                          <m:r>
                            <a:rPr lang="pt-BR" sz="6000" b="0" i="1" smtClean="0">
                              <a:latin typeface="Cambria Math" panose="02040503050406030204" pitchFamily="18" charset="0"/>
                              <a:ea typeface="Cambria Math" panose="02040503050406030204" pitchFamily="18" charset="0"/>
                            </a:rPr>
                            <m:t>∈</m:t>
                          </m:r>
                          <m:r>
                            <a:rPr lang="pt-BR" sz="6000" b="0" i="1" smtClean="0">
                              <a:latin typeface="Cambria Math" panose="02040503050406030204" pitchFamily="18" charset="0"/>
                              <a:ea typeface="Cambria Math" panose="02040503050406030204" pitchFamily="18" charset="0"/>
                            </a:rPr>
                            <m:t>𝐶</m:t>
                          </m:r>
                        </m:e>
                      </m:nary>
                    </m:oMath>
                  </m:oMathPara>
                </a14:m>
                <a:endParaRPr lang="pt-BR" sz="6000" dirty="0">
                  <a:latin typeface="Cambria Math" panose="02040503050406030204" pitchFamily="18" charset="0"/>
                  <a:ea typeface="Cambria Math" panose="02040503050406030204" pitchFamily="18" charset="0"/>
                </a:endParaRPr>
              </a:p>
              <a:p>
                <a:r>
                  <a:rPr lang="pt-BR" sz="6000" dirty="0">
                    <a:latin typeface="Cambria Math" panose="02040503050406030204" pitchFamily="18" charset="0"/>
                    <a:ea typeface="Cambria Math" panose="02040503050406030204" pitchFamily="18" charset="0"/>
                  </a:rPr>
                  <a:t>Ou seja, a soma de </a:t>
                </a:r>
                <a14:m>
                  <m:oMath xmlns:m="http://schemas.openxmlformats.org/officeDocument/2006/math">
                    <m:r>
                      <a:rPr lang="pt-BR" sz="6000" b="0" i="1" smtClean="0">
                        <a:latin typeface="Cambria Math" panose="02040503050406030204" pitchFamily="18" charset="0"/>
                        <a:ea typeface="Cambria Math" panose="02040503050406030204" pitchFamily="18" charset="0"/>
                      </a:rPr>
                      <m:t>𝑥</m:t>
                    </m:r>
                  </m:oMath>
                </a14:m>
                <a:r>
                  <a:rPr lang="en-US" dirty="0"/>
                  <a:t> </a:t>
                </a:r>
                <a:r>
                  <a:rPr lang="en-US" sz="6000" dirty="0">
                    <a:latin typeface="Cambria Math" panose="02040503050406030204" pitchFamily="18" charset="0"/>
                    <a:ea typeface="Cambria Math" panose="02040503050406030204" pitchFamily="18" charset="0"/>
                  </a:rPr>
                  <a:t>para </a:t>
                </a:r>
                <a:r>
                  <a:rPr lang="en-US" sz="6000" dirty="0" err="1">
                    <a:latin typeface="Cambria Math" panose="02040503050406030204" pitchFamily="18" charset="0"/>
                    <a:ea typeface="Cambria Math" panose="02040503050406030204" pitchFamily="18" charset="0"/>
                  </a:rPr>
                  <a:t>cada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coluna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deverá</a:t>
                </a:r>
                <a:r>
                  <a:rPr lang="en-US" sz="6000" dirty="0">
                    <a:latin typeface="Cambria Math" panose="02040503050406030204" pitchFamily="18" charset="0"/>
                    <a:ea typeface="Cambria Math" panose="02040503050406030204" pitchFamily="18" charset="0"/>
                  </a:rPr>
                  <a:t> ser </a:t>
                </a:r>
                <a:r>
                  <a:rPr lang="en-US" sz="6000" dirty="0" err="1">
                    <a:latin typeface="Cambria Math" panose="02040503050406030204" pitchFamily="18" charset="0"/>
                    <a:ea typeface="Cambria Math" panose="02040503050406030204" pitchFamily="18" charset="0"/>
                  </a:rPr>
                  <a:t>menor</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ou</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igual</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ao</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Limite</a:t>
                </a:r>
                <a:r>
                  <a:rPr lang="en-US" sz="6000" dirty="0">
                    <a:latin typeface="Cambria Math" panose="02040503050406030204" pitchFamily="18" charset="0"/>
                    <a:ea typeface="Cambria Math" panose="02040503050406030204" pitchFamily="18" charset="0"/>
                  </a:rPr>
                  <a:t> Superior </a:t>
                </a:r>
                <a:r>
                  <a:rPr lang="en-US" sz="6000" dirty="0" err="1">
                    <a:latin typeface="Cambria Math" panose="02040503050406030204" pitchFamily="18" charset="0"/>
                    <a:ea typeface="Cambria Math" panose="02040503050406030204" pitchFamily="18" charset="0"/>
                  </a:rPr>
                  <a:t>caso</a:t>
                </a:r>
                <a:r>
                  <a:rPr lang="en-US" sz="6000" dirty="0">
                    <a:latin typeface="Cambria Math" panose="02040503050406030204" pitchFamily="18" charset="0"/>
                    <a:ea typeface="Cambria Math" panose="02040503050406030204" pitchFamily="18" charset="0"/>
                  </a:rPr>
                  <a:t>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seja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verdadeiro</a:t>
                </a:r>
                <a:r>
                  <a:rPr lang="en-US" sz="6000" dirty="0">
                    <a:latin typeface="Cambria Math" panose="02040503050406030204" pitchFamily="18" charset="0"/>
                    <a:ea typeface="Cambria Math" panose="02040503050406030204" pitchFamily="18" charset="0"/>
                  </a:rPr>
                  <a:t> e </a:t>
                </a:r>
                <a:r>
                  <a:rPr lang="en-US" sz="6000" dirty="0" err="1">
                    <a:latin typeface="Cambria Math" panose="02040503050406030204" pitchFamily="18" charset="0"/>
                    <a:ea typeface="Cambria Math" panose="02040503050406030204" pitchFamily="18" charset="0"/>
                  </a:rPr>
                  <a:t>igual</a:t>
                </a:r>
                <a:r>
                  <a:rPr lang="en-US" sz="6000" dirty="0">
                    <a:latin typeface="Cambria Math" panose="02040503050406030204" pitchFamily="18" charset="0"/>
                    <a:ea typeface="Cambria Math" panose="02040503050406030204" pitchFamily="18" charset="0"/>
                  </a:rPr>
                  <a:t> a 0 </a:t>
                </a:r>
                <a:r>
                  <a:rPr lang="en-US" sz="6000" dirty="0" err="1">
                    <a:latin typeface="Cambria Math" panose="02040503050406030204" pitchFamily="18" charset="0"/>
                    <a:ea typeface="Cambria Math" panose="02040503050406030204" pitchFamily="18" charset="0"/>
                  </a:rPr>
                  <a:t>caso</a:t>
                </a:r>
                <a:r>
                  <a:rPr lang="en-US" sz="6000" dirty="0">
                    <a:latin typeface="Cambria Math" panose="02040503050406030204" pitchFamily="18" charset="0"/>
                    <a:ea typeface="Cambria Math" panose="02040503050406030204" pitchFamily="18" charset="0"/>
                  </a:rPr>
                  <a:t>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seja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falso</a:t>
                </a:r>
                <a:endParaRPr lang="en-US" sz="6000" dirty="0">
                  <a:latin typeface="Cambria Math" panose="02040503050406030204" pitchFamily="18" charset="0"/>
                  <a:ea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8078634" y="1228638"/>
                <a:ext cx="3956050" cy="5123001"/>
              </a:xfrm>
              <a:prstGeom prst="rect">
                <a:avLst/>
              </a:prstGeom>
              <a:blipFill>
                <a:blip r:embed="rId3"/>
                <a:stretch>
                  <a:fillRect l="-1387" t="-952" r="-3698"/>
                </a:stretch>
              </a:blipFill>
            </p:spPr>
            <p:txBody>
              <a:bodyPr/>
              <a:lstStyle/>
              <a:p>
                <a:r>
                  <a:rPr lang="en-US">
                    <a:noFill/>
                  </a:rPr>
                  <a:t> </a:t>
                </a:r>
              </a:p>
            </p:txBody>
          </p:sp>
        </mc:Fallback>
      </mc:AlternateContent>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4">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p:spTree>
    <p:extLst>
      <p:ext uri="{BB962C8B-B14F-4D97-AF65-F5344CB8AC3E}">
        <p14:creationId xmlns:p14="http://schemas.microsoft.com/office/powerpoint/2010/main" val="3692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732149" y="1051610"/>
                <a:ext cx="4302535" cy="5565140"/>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O número multiplicado por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pt-BR" sz="6000" dirty="0">
                    <a:latin typeface="Cambria Math" panose="02040503050406030204" pitchFamily="18" charset="0"/>
                    <a:ea typeface="Cambria Math" panose="02040503050406030204" pitchFamily="18" charset="0"/>
                  </a:rPr>
                  <a:t> definirá um limite superior para</a:t>
                </a:r>
              </a:p>
              <a:p>
                <a:pPr marL="0" indent="0">
                  <a:buNone/>
                </a:pPr>
                <a14:m>
                  <m:oMathPara xmlns:m="http://schemas.openxmlformats.org/officeDocument/2006/math">
                    <m:oMathParaPr>
                      <m:jc m:val="centerGroup"/>
                    </m:oMathParaPr>
                    <m:oMath xmlns:m="http://schemas.openxmlformats.org/officeDocument/2006/math">
                      <m:nary>
                        <m:naryPr>
                          <m:chr m:val="∑"/>
                          <m:ctrlPr>
                            <a:rPr lang="pt-BR" sz="6000" i="1" smtClean="0">
                              <a:latin typeface="Cambria Math" panose="02040503050406030204" pitchFamily="18" charset="0"/>
                              <a:ea typeface="Cambria Math" panose="02040503050406030204" pitchFamily="18" charset="0"/>
                            </a:rPr>
                          </m:ctrlPr>
                        </m:naryPr>
                        <m:sub>
                          <m:r>
                            <m:rPr>
                              <m:brk m:alnAt="23"/>
                            </m:rPr>
                            <a:rPr lang="pt-BR" sz="6000" b="0" i="1" smtClean="0">
                              <a:latin typeface="Cambria Math" panose="02040503050406030204" pitchFamily="18" charset="0"/>
                              <a:ea typeface="Cambria Math" panose="02040503050406030204" pitchFamily="18" charset="0"/>
                            </a:rPr>
                            <m:t>𝑗</m:t>
                          </m:r>
                          <m:r>
                            <a:rPr lang="pt-BR" sz="6000" b="0" i="1" smtClean="0">
                              <a:latin typeface="Cambria Math" panose="02040503050406030204" pitchFamily="18" charset="0"/>
                              <a:ea typeface="Cambria Math" panose="02040503050406030204" pitchFamily="18" charset="0"/>
                            </a:rPr>
                            <m:t>=1</m:t>
                          </m:r>
                        </m:sub>
                        <m:sup>
                          <m:r>
                            <a:rPr lang="pt-BR" sz="6000" b="0" i="1" smtClean="0">
                              <a:latin typeface="Cambria Math" panose="02040503050406030204" pitchFamily="18" charset="0"/>
                              <a:ea typeface="Cambria Math" panose="02040503050406030204" pitchFamily="18" charset="0"/>
                            </a:rPr>
                            <m:t>𝑚</m:t>
                          </m:r>
                        </m:sup>
                        <m:e>
                          <m:sSub>
                            <m:sSubPr>
                              <m:ctrlPr>
                                <a:rPr lang="pt-BR" sz="6000" b="0" i="1" smtClean="0">
                                  <a:latin typeface="Cambria Math" panose="02040503050406030204" pitchFamily="18" charset="0"/>
                                  <a:ea typeface="Cambria Math" panose="02040503050406030204" pitchFamily="18" charset="0"/>
                                </a:rPr>
                              </m:ctrlPr>
                            </m:sSubPr>
                            <m:e>
                              <m:r>
                                <a:rPr lang="pt-BR" sz="6000" b="0" i="1" smtClean="0">
                                  <a:latin typeface="Cambria Math" panose="02040503050406030204" pitchFamily="18" charset="0"/>
                                  <a:ea typeface="Cambria Math" panose="02040503050406030204" pitchFamily="18" charset="0"/>
                                </a:rPr>
                                <m:t>𝑥</m:t>
                              </m:r>
                            </m:e>
                            <m:sub>
                              <m:r>
                                <a:rPr lang="pt-BR" sz="6000" b="0" i="1" smtClean="0">
                                  <a:latin typeface="Cambria Math" panose="02040503050406030204" pitchFamily="18" charset="0"/>
                                  <a:ea typeface="Cambria Math" panose="02040503050406030204" pitchFamily="18" charset="0"/>
                                </a:rPr>
                                <m:t>𝑖</m:t>
                              </m:r>
                              <m:r>
                                <a:rPr lang="pt-BR" sz="6000" b="0" i="1" smtClean="0">
                                  <a:latin typeface="Cambria Math" panose="02040503050406030204" pitchFamily="18" charset="0"/>
                                  <a:ea typeface="Cambria Math" panose="02040503050406030204" pitchFamily="18" charset="0"/>
                                </a:rPr>
                                <m:t>,</m:t>
                              </m:r>
                              <m:r>
                                <a:rPr lang="pt-BR" sz="6000" b="0" i="1" smtClean="0">
                                  <a:latin typeface="Cambria Math" panose="02040503050406030204" pitchFamily="18" charset="0"/>
                                  <a:ea typeface="Cambria Math" panose="02040503050406030204" pitchFamily="18" charset="0"/>
                                </a:rPr>
                                <m:t>𝑗</m:t>
                              </m:r>
                            </m:sub>
                          </m:sSub>
                          <m:r>
                            <a:rPr lang="pt-BR" sz="6000" b="0" i="1" smtClean="0">
                              <a:latin typeface="Cambria Math" panose="02040503050406030204" pitchFamily="18" charset="0"/>
                              <a:ea typeface="Cambria Math" panose="02040503050406030204" pitchFamily="18" charset="0"/>
                            </a:rPr>
                            <m:t>, </m:t>
                          </m:r>
                          <m:r>
                            <a:rPr lang="pt-BR" sz="6000" b="0" i="1" smtClean="0">
                              <a:latin typeface="Cambria Math" panose="02040503050406030204" pitchFamily="18" charset="0"/>
                              <a:ea typeface="Cambria Math" panose="02040503050406030204" pitchFamily="18" charset="0"/>
                            </a:rPr>
                            <m:t>𝑖</m:t>
                          </m:r>
                          <m:r>
                            <a:rPr lang="pt-BR" sz="6000" b="0" i="1" smtClean="0">
                              <a:latin typeface="Cambria Math" panose="02040503050406030204" pitchFamily="18" charset="0"/>
                              <a:ea typeface="Cambria Math" panose="02040503050406030204" pitchFamily="18" charset="0"/>
                            </a:rPr>
                            <m:t>∈</m:t>
                          </m:r>
                          <m:r>
                            <a:rPr lang="pt-BR" sz="6000" b="0" i="1" smtClean="0">
                              <a:latin typeface="Cambria Math" panose="02040503050406030204" pitchFamily="18" charset="0"/>
                              <a:ea typeface="Cambria Math" panose="02040503050406030204" pitchFamily="18" charset="0"/>
                            </a:rPr>
                            <m:t>𝐶</m:t>
                          </m:r>
                        </m:e>
                      </m:nary>
                    </m:oMath>
                  </m:oMathPara>
                </a14:m>
                <a:endParaRPr lang="pt-BR" sz="6000" dirty="0">
                  <a:latin typeface="Cambria Math" panose="02040503050406030204" pitchFamily="18" charset="0"/>
                  <a:ea typeface="Cambria Math" panose="02040503050406030204" pitchFamily="18" charset="0"/>
                </a:endParaRPr>
              </a:p>
              <a:p>
                <a:r>
                  <a:rPr lang="pt-BR" sz="6000" dirty="0">
                    <a:latin typeface="Cambria Math" panose="02040503050406030204" pitchFamily="18" charset="0"/>
                    <a:ea typeface="Cambria Math" panose="02040503050406030204" pitchFamily="18" charset="0"/>
                  </a:rPr>
                  <a:t>Ou seja, a soma de </a:t>
                </a:r>
                <a14:m>
                  <m:oMath xmlns:m="http://schemas.openxmlformats.org/officeDocument/2006/math">
                    <m:r>
                      <a:rPr lang="pt-BR" sz="6000" b="0" i="1" smtClean="0">
                        <a:latin typeface="Cambria Math" panose="02040503050406030204" pitchFamily="18" charset="0"/>
                        <a:ea typeface="Cambria Math" panose="02040503050406030204" pitchFamily="18" charset="0"/>
                      </a:rPr>
                      <m:t>𝑥</m:t>
                    </m:r>
                  </m:oMath>
                </a14:m>
                <a:r>
                  <a:rPr lang="en-US" dirty="0"/>
                  <a:t> </a:t>
                </a:r>
                <a:r>
                  <a:rPr lang="en-US" sz="6000" dirty="0">
                    <a:latin typeface="Cambria Math" panose="02040503050406030204" pitchFamily="18" charset="0"/>
                    <a:ea typeface="Cambria Math" panose="02040503050406030204" pitchFamily="18" charset="0"/>
                  </a:rPr>
                  <a:t>para </a:t>
                </a:r>
                <a:r>
                  <a:rPr lang="en-US" sz="6000" dirty="0" err="1">
                    <a:latin typeface="Cambria Math" panose="02040503050406030204" pitchFamily="18" charset="0"/>
                    <a:ea typeface="Cambria Math" panose="02040503050406030204" pitchFamily="18" charset="0"/>
                  </a:rPr>
                  <a:t>cada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coluna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deverá</a:t>
                </a:r>
                <a:r>
                  <a:rPr lang="en-US" sz="6000" dirty="0">
                    <a:latin typeface="Cambria Math" panose="02040503050406030204" pitchFamily="18" charset="0"/>
                    <a:ea typeface="Cambria Math" panose="02040503050406030204" pitchFamily="18" charset="0"/>
                  </a:rPr>
                  <a:t> ser </a:t>
                </a:r>
                <a:r>
                  <a:rPr lang="en-US" sz="6000" dirty="0" err="1">
                    <a:latin typeface="Cambria Math" panose="02040503050406030204" pitchFamily="18" charset="0"/>
                    <a:ea typeface="Cambria Math" panose="02040503050406030204" pitchFamily="18" charset="0"/>
                  </a:rPr>
                  <a:t>menor</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ou</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igual</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ao</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Limite</a:t>
                </a:r>
                <a:r>
                  <a:rPr lang="en-US" sz="6000" dirty="0">
                    <a:latin typeface="Cambria Math" panose="02040503050406030204" pitchFamily="18" charset="0"/>
                    <a:ea typeface="Cambria Math" panose="02040503050406030204" pitchFamily="18" charset="0"/>
                  </a:rPr>
                  <a:t> Superior </a:t>
                </a:r>
                <a:r>
                  <a:rPr lang="en-US" sz="6000" dirty="0" err="1">
                    <a:latin typeface="Cambria Math" panose="02040503050406030204" pitchFamily="18" charset="0"/>
                    <a:ea typeface="Cambria Math" panose="02040503050406030204" pitchFamily="18" charset="0"/>
                  </a:rPr>
                  <a:t>caso</a:t>
                </a:r>
                <a:r>
                  <a:rPr lang="en-US" sz="6000" dirty="0">
                    <a:latin typeface="Cambria Math" panose="02040503050406030204" pitchFamily="18" charset="0"/>
                    <a:ea typeface="Cambria Math" panose="02040503050406030204" pitchFamily="18" charset="0"/>
                  </a:rPr>
                  <a:t>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seja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verdadeiro</a:t>
                </a:r>
                <a:r>
                  <a:rPr lang="en-US" sz="6000" dirty="0">
                    <a:latin typeface="Cambria Math" panose="02040503050406030204" pitchFamily="18" charset="0"/>
                    <a:ea typeface="Cambria Math" panose="02040503050406030204" pitchFamily="18" charset="0"/>
                  </a:rPr>
                  <a:t> e </a:t>
                </a:r>
                <a:r>
                  <a:rPr lang="en-US" sz="6000" dirty="0" err="1">
                    <a:latin typeface="Cambria Math" panose="02040503050406030204" pitchFamily="18" charset="0"/>
                    <a:ea typeface="Cambria Math" panose="02040503050406030204" pitchFamily="18" charset="0"/>
                  </a:rPr>
                  <a:t>igual</a:t>
                </a:r>
                <a:r>
                  <a:rPr lang="en-US" sz="6000" dirty="0">
                    <a:latin typeface="Cambria Math" panose="02040503050406030204" pitchFamily="18" charset="0"/>
                    <a:ea typeface="Cambria Math" panose="02040503050406030204" pitchFamily="18" charset="0"/>
                  </a:rPr>
                  <a:t> a 0 </a:t>
                </a:r>
                <a:r>
                  <a:rPr lang="en-US" sz="6000" dirty="0" err="1">
                    <a:latin typeface="Cambria Math" panose="02040503050406030204" pitchFamily="18" charset="0"/>
                    <a:ea typeface="Cambria Math" panose="02040503050406030204" pitchFamily="18" charset="0"/>
                  </a:rPr>
                  <a:t>caso</a:t>
                </a:r>
                <a:r>
                  <a:rPr lang="en-US" sz="6000" dirty="0">
                    <a:latin typeface="Cambria Math" panose="02040503050406030204" pitchFamily="18" charset="0"/>
                    <a:ea typeface="Cambria Math" panose="02040503050406030204" pitchFamily="18" charset="0"/>
                  </a:rPr>
                  <a:t>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seja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falso</a:t>
                </a:r>
                <a:endParaRPr lang="en-US" sz="6000" dirty="0">
                  <a:latin typeface="Cambria Math" panose="02040503050406030204" pitchFamily="18" charset="0"/>
                  <a:ea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7732149" y="1051610"/>
                <a:ext cx="4302535" cy="5565140"/>
              </a:xfrm>
              <a:prstGeom prst="rect">
                <a:avLst/>
              </a:prstGeom>
              <a:blipFill>
                <a:blip r:embed="rId2"/>
                <a:stretch>
                  <a:fillRect l="-1275" t="-877" r="-2125"/>
                </a:stretch>
              </a:blipFill>
            </p:spPr>
            <p:txBody>
              <a:bodyPr/>
              <a:lstStyle/>
              <a:p>
                <a:r>
                  <a:rPr lang="en-US">
                    <a:noFill/>
                  </a:rPr>
                  <a:t> </a:t>
                </a:r>
              </a:p>
            </p:txBody>
          </p:sp>
        </mc:Fallback>
      </mc:AlternateContent>
      <p:pic>
        <p:nvPicPr>
          <p:cNvPr id="6" name="Imagem 5" descr="Calendário&#10;&#10;Descrição gerada automaticamente">
            <a:extLst>
              <a:ext uri="{FF2B5EF4-FFF2-40B4-BE49-F238E27FC236}">
                <a16:creationId xmlns:a16="http://schemas.microsoft.com/office/drawing/2014/main" id="{6617A317-8F09-584F-051B-6DD960C59AFE}"/>
              </a:ext>
            </a:extLst>
          </p:cNvPr>
          <p:cNvPicPr>
            <a:picLocks noChangeAspect="1"/>
          </p:cNvPicPr>
          <p:nvPr/>
        </p:nvPicPr>
        <p:blipFill rotWithShape="1">
          <a:blip r:embed="rId3">
            <a:extLst>
              <a:ext uri="{28A0092B-C50C-407E-A947-70E740481C1C}">
                <a14:useLocalDpi xmlns:a14="http://schemas.microsoft.com/office/drawing/2010/main" val="0"/>
              </a:ext>
            </a:extLst>
          </a:blip>
          <a:srcRect l="18586" t="2822" r="18443" b="2684"/>
          <a:stretch/>
        </p:blipFill>
        <p:spPr>
          <a:xfrm>
            <a:off x="1138944" y="1051609"/>
            <a:ext cx="6593205" cy="5565140"/>
          </a:xfrm>
          <a:prstGeom prst="rect">
            <a:avLst/>
          </a:prstGeom>
        </p:spPr>
      </p:pic>
      <p:pic>
        <p:nvPicPr>
          <p:cNvPr id="3" name="Imagem 2">
            <a:extLst>
              <a:ext uri="{FF2B5EF4-FFF2-40B4-BE49-F238E27FC236}">
                <a16:creationId xmlns:a16="http://schemas.microsoft.com/office/drawing/2014/main" id="{A76F2A9E-37E6-50AE-2EAD-E925DEC1A05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5400000" flipV="1">
            <a:off x="11865757" y="2643058"/>
            <a:ext cx="504270" cy="645336"/>
          </a:xfrm>
          <a:prstGeom prst="rect">
            <a:avLst/>
          </a:prstGeom>
        </p:spPr>
      </p:pic>
    </p:spTree>
    <p:extLst>
      <p:ext uri="{BB962C8B-B14F-4D97-AF65-F5344CB8AC3E}">
        <p14:creationId xmlns:p14="http://schemas.microsoft.com/office/powerpoint/2010/main" val="81605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Analizando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889465" y="1532748"/>
            <a:ext cx="4302535" cy="460286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E qual seria o número perfeito para um Limite Máximo de Cidades atendidas por cada CD?</a:t>
            </a:r>
            <a:endParaRPr lang="en-US" sz="6000" dirty="0">
              <a:latin typeface="Cambria Math" panose="02040503050406030204" pitchFamily="18" charset="0"/>
              <a:ea typeface="Cambria Math" panose="02040503050406030204" pitchFamily="18" charset="0"/>
            </a:endParaRPr>
          </a:p>
        </p:txBody>
      </p:sp>
      <p:pic>
        <p:nvPicPr>
          <p:cNvPr id="6" name="Imagem 5" descr="Calendário&#10;&#10;Descrição gerada automaticamente">
            <a:extLst>
              <a:ext uri="{FF2B5EF4-FFF2-40B4-BE49-F238E27FC236}">
                <a16:creationId xmlns:a16="http://schemas.microsoft.com/office/drawing/2014/main" id="{6617A317-8F09-584F-051B-6DD960C59AFE}"/>
              </a:ext>
            </a:extLst>
          </p:cNvPr>
          <p:cNvPicPr>
            <a:picLocks noChangeAspect="1"/>
          </p:cNvPicPr>
          <p:nvPr/>
        </p:nvPicPr>
        <p:blipFill rotWithShape="1">
          <a:blip r:embed="rId2">
            <a:extLst>
              <a:ext uri="{28A0092B-C50C-407E-A947-70E740481C1C}">
                <a14:useLocalDpi xmlns:a14="http://schemas.microsoft.com/office/drawing/2010/main" val="0"/>
              </a:ext>
            </a:extLst>
          </a:blip>
          <a:srcRect l="18586" t="2822" r="18443" b="2684"/>
          <a:stretch/>
        </p:blipFill>
        <p:spPr>
          <a:xfrm>
            <a:off x="1138944" y="1051609"/>
            <a:ext cx="6593205" cy="5565140"/>
          </a:xfrm>
          <a:prstGeom prst="rect">
            <a:avLst/>
          </a:prstGeom>
        </p:spPr>
      </p:pic>
      <p:pic>
        <p:nvPicPr>
          <p:cNvPr id="3" name="Imagem 2">
            <a:extLst>
              <a:ext uri="{FF2B5EF4-FFF2-40B4-BE49-F238E27FC236}">
                <a16:creationId xmlns:a16="http://schemas.microsoft.com/office/drawing/2014/main" id="{242ABCAD-698D-9B93-9C06-5AA058FF74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rot="5400000" flipV="1">
            <a:off x="11865757" y="2643058"/>
            <a:ext cx="504270" cy="645336"/>
          </a:xfrm>
          <a:prstGeom prst="rect">
            <a:avLst/>
          </a:prstGeom>
        </p:spPr>
      </p:pic>
    </p:spTree>
    <p:extLst>
      <p:ext uri="{BB962C8B-B14F-4D97-AF65-F5344CB8AC3E}">
        <p14:creationId xmlns:p14="http://schemas.microsoft.com/office/powerpoint/2010/main" val="256278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803968" y="916883"/>
                <a:ext cx="4302535" cy="583181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100" b="1" dirty="0">
                    <a:latin typeface="Cambria Math" panose="02040503050406030204" pitchFamily="18" charset="0"/>
                    <a:ea typeface="Cambria Math" panose="02040503050406030204" pitchFamily="18" charset="0"/>
                  </a:rPr>
                  <a:t>E qual seria o número perfeito para um Limite Máximo de Cidades atendidas por cada CD?</a:t>
                </a:r>
              </a:p>
              <a:p>
                <a:r>
                  <a:rPr lang="en-US" sz="2100" dirty="0" err="1">
                    <a:latin typeface="Cambria Math" panose="02040503050406030204" pitchFamily="18" charset="0"/>
                    <a:ea typeface="Cambria Math" panose="02040503050406030204" pitchFamily="18" charset="0"/>
                  </a:rPr>
                  <a:t>Temos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aqui</a:t>
                </a:r>
                <a:r>
                  <a:rPr lang="en-US" sz="2100" dirty="0">
                    <a:latin typeface="Cambria Math" panose="02040503050406030204" pitchFamily="18" charset="0"/>
                    <a:ea typeface="Cambria Math" panose="02040503050406030204" pitchFamily="18" charset="0"/>
                  </a:rPr>
                  <a:t> um novo </a:t>
                </a:r>
                <a:r>
                  <a:rPr lang="en-US" sz="2100" dirty="0" err="1">
                    <a:latin typeface="Cambria Math" panose="02040503050406030204" pitchFamily="18" charset="0"/>
                    <a:ea typeface="Cambria Math" panose="02040503050406030204" pitchFamily="18" charset="0"/>
                  </a:rPr>
                  <a:t>modelo</a:t>
                </a:r>
                <a:r>
                  <a:rPr lang="en-US" sz="2100" dirty="0">
                    <a:latin typeface="Cambria Math" panose="02040503050406030204" pitchFamily="18" charset="0"/>
                    <a:ea typeface="Cambria Math" panose="02040503050406030204" pitchFamily="18" charset="0"/>
                  </a:rPr>
                  <a:t>, com </a:t>
                </a:r>
                <a14:m>
                  <m:oMath xmlns:m="http://schemas.openxmlformats.org/officeDocument/2006/math">
                    <m:r>
                      <a:rPr lang="en-US" sz="2100" i="1" dirty="0" smtClean="0">
                        <a:latin typeface="Cambria Math" panose="02040503050406030204" pitchFamily="18" charset="0"/>
                        <a:ea typeface="Cambria Math" panose="02040503050406030204" pitchFamily="18" charset="0"/>
                      </a:rPr>
                      <m:t>𝑛</m:t>
                    </m:r>
                    <m:r>
                      <a:rPr lang="en-US" sz="2100" i="1" dirty="0" smtClean="0">
                        <a:latin typeface="Cambria Math" panose="02040503050406030204" pitchFamily="18" charset="0"/>
                        <a:ea typeface="Cambria Math" panose="02040503050406030204" pitchFamily="18" charset="0"/>
                      </a:rPr>
                      <m:t>=3</m:t>
                    </m:r>
                  </m:oMath>
                </a14:m>
                <a:r>
                  <a:rPr lang="en-US" sz="2100" dirty="0">
                    <a:latin typeface="Cambria Math" panose="02040503050406030204" pitchFamily="18" charset="0"/>
                    <a:ea typeface="Cambria Math" panose="02040503050406030204" pitchFamily="18" charset="0"/>
                  </a:rPr>
                  <a:t> e </a:t>
                </a:r>
                <a14:m>
                  <m:oMath xmlns:m="http://schemas.openxmlformats.org/officeDocument/2006/math">
                    <m:r>
                      <a:rPr lang="en-US" sz="2100" i="1" dirty="0" smtClean="0">
                        <a:latin typeface="Cambria Math" panose="02040503050406030204" pitchFamily="18" charset="0"/>
                        <a:ea typeface="Cambria Math" panose="02040503050406030204" pitchFamily="18" charset="0"/>
                      </a:rPr>
                      <m:t>𝑚</m:t>
                    </m:r>
                    <m:r>
                      <a:rPr lang="en-US" sz="2100" i="1" dirty="0" smtClean="0">
                        <a:latin typeface="Cambria Math" panose="02040503050406030204" pitchFamily="18" charset="0"/>
                        <a:ea typeface="Cambria Math" panose="02040503050406030204" pitchFamily="18" charset="0"/>
                      </a:rPr>
                      <m:t>=6</m:t>
                    </m:r>
                  </m:oMath>
                </a14:m>
                <a:endParaRPr lang="en-US" sz="2100" dirty="0">
                  <a:latin typeface="Cambria Math" panose="02040503050406030204" pitchFamily="18" charset="0"/>
                  <a:ea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7803968" y="916883"/>
                <a:ext cx="4302535" cy="5831811"/>
              </a:xfrm>
              <a:prstGeom prst="rect">
                <a:avLst/>
              </a:prstGeom>
              <a:blipFill>
                <a:blip r:embed="rId2"/>
                <a:stretch>
                  <a:fillRect l="-850" t="-209" r="-2266"/>
                </a:stretch>
              </a:blipFill>
            </p:spPr>
            <p:txBody>
              <a:bodyPr/>
              <a:lstStyle/>
              <a:p>
                <a:r>
                  <a:rPr lang="en-US">
                    <a:noFill/>
                  </a:rPr>
                  <a:t> </a:t>
                </a:r>
              </a:p>
            </p:txBody>
          </p:sp>
        </mc:Fallback>
      </mc:AlternateContent>
      <p:sp>
        <p:nvSpPr>
          <p:cNvPr id="16" name="CaixaDeTexto 15">
            <a:extLst>
              <a:ext uri="{FF2B5EF4-FFF2-40B4-BE49-F238E27FC236}">
                <a16:creationId xmlns:a16="http://schemas.microsoft.com/office/drawing/2014/main" id="{7249E7C5-B42C-DEA3-2FB9-447D27151046}"/>
              </a:ext>
            </a:extLst>
          </p:cNvPr>
          <p:cNvSpPr txBox="1"/>
          <p:nvPr/>
        </p:nvSpPr>
        <p:spPr>
          <a:xfrm>
            <a:off x="7246340" y="1849814"/>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C1</a:t>
            </a:r>
          </a:p>
        </p:txBody>
      </p:sp>
      <p:sp>
        <p:nvSpPr>
          <p:cNvPr id="17" name="CaixaDeTexto 16">
            <a:extLst>
              <a:ext uri="{FF2B5EF4-FFF2-40B4-BE49-F238E27FC236}">
                <a16:creationId xmlns:a16="http://schemas.microsoft.com/office/drawing/2014/main" id="{864D709F-644F-EE6E-BB2B-1272FAF90B56}"/>
              </a:ext>
            </a:extLst>
          </p:cNvPr>
          <p:cNvSpPr txBox="1"/>
          <p:nvPr/>
        </p:nvSpPr>
        <p:spPr>
          <a:xfrm>
            <a:off x="85497" y="1106112"/>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C2</a:t>
            </a:r>
          </a:p>
        </p:txBody>
      </p:sp>
      <p:sp>
        <p:nvSpPr>
          <p:cNvPr id="18" name="CaixaDeTexto 17">
            <a:extLst>
              <a:ext uri="{FF2B5EF4-FFF2-40B4-BE49-F238E27FC236}">
                <a16:creationId xmlns:a16="http://schemas.microsoft.com/office/drawing/2014/main" id="{7378F8BE-BEB5-EC0D-6743-3D2F39A0942E}"/>
              </a:ext>
            </a:extLst>
          </p:cNvPr>
          <p:cNvSpPr txBox="1"/>
          <p:nvPr/>
        </p:nvSpPr>
        <p:spPr>
          <a:xfrm>
            <a:off x="85497" y="5958619"/>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C3</a:t>
            </a:r>
          </a:p>
        </p:txBody>
      </p:sp>
      <p:pic>
        <p:nvPicPr>
          <p:cNvPr id="21" name="Imagem 20" descr="Calendário&#10;&#10;Descrição gerada automaticamente com confiança média">
            <a:extLst>
              <a:ext uri="{FF2B5EF4-FFF2-40B4-BE49-F238E27FC236}">
                <a16:creationId xmlns:a16="http://schemas.microsoft.com/office/drawing/2014/main" id="{77BC6CB5-8660-92C6-34FF-442736F12A08}"/>
              </a:ext>
            </a:extLst>
          </p:cNvPr>
          <p:cNvPicPr>
            <a:picLocks noChangeAspect="1"/>
          </p:cNvPicPr>
          <p:nvPr/>
        </p:nvPicPr>
        <p:blipFill rotWithShape="1">
          <a:blip r:embed="rId3">
            <a:extLst>
              <a:ext uri="{28A0092B-C50C-407E-A947-70E740481C1C}">
                <a14:useLocalDpi xmlns:a14="http://schemas.microsoft.com/office/drawing/2010/main" val="0"/>
              </a:ext>
            </a:extLst>
          </a:blip>
          <a:srcRect l="18549" t="2845" r="18451" b="2667"/>
          <a:stretch/>
        </p:blipFill>
        <p:spPr>
          <a:xfrm>
            <a:off x="705483" y="1051608"/>
            <a:ext cx="6593205" cy="5562363"/>
          </a:xfrm>
          <a:prstGeom prst="rect">
            <a:avLst/>
          </a:prstGeom>
        </p:spPr>
      </p:pic>
      <p:pic>
        <p:nvPicPr>
          <p:cNvPr id="3" name="Imagem 2">
            <a:extLst>
              <a:ext uri="{FF2B5EF4-FFF2-40B4-BE49-F238E27FC236}">
                <a16:creationId xmlns:a16="http://schemas.microsoft.com/office/drawing/2014/main" id="{78107A54-3FC4-FCCB-364A-F1BDB3542FF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5400000" flipV="1">
            <a:off x="11865757" y="2643058"/>
            <a:ext cx="504270" cy="645336"/>
          </a:xfrm>
          <a:prstGeom prst="rect">
            <a:avLst/>
          </a:prstGeom>
        </p:spPr>
      </p:pic>
    </p:spTree>
    <p:extLst>
      <p:ext uri="{BB962C8B-B14F-4D97-AF65-F5344CB8AC3E}">
        <p14:creationId xmlns:p14="http://schemas.microsoft.com/office/powerpoint/2010/main" val="149783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803968" y="916883"/>
                <a:ext cx="4302535" cy="583181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100" b="1" dirty="0">
                    <a:latin typeface="Cambria Math" panose="02040503050406030204" pitchFamily="18" charset="0"/>
                    <a:ea typeface="Cambria Math" panose="02040503050406030204" pitchFamily="18" charset="0"/>
                  </a:rPr>
                  <a:t>E qual seria o número perfeito para um Limite Máximo de Cidades atendidas por cada CD?</a:t>
                </a:r>
              </a:p>
              <a:p>
                <a:r>
                  <a:rPr lang="en-US" sz="2100" dirty="0" err="1">
                    <a:latin typeface="Cambria Math" panose="02040503050406030204" pitchFamily="18" charset="0"/>
                    <a:ea typeface="Cambria Math" panose="02040503050406030204" pitchFamily="18" charset="0"/>
                  </a:rPr>
                  <a:t>Temos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aqui</a:t>
                </a:r>
                <a:r>
                  <a:rPr lang="en-US" sz="2100" dirty="0">
                    <a:latin typeface="Cambria Math" panose="02040503050406030204" pitchFamily="18" charset="0"/>
                    <a:ea typeface="Cambria Math" panose="02040503050406030204" pitchFamily="18" charset="0"/>
                  </a:rPr>
                  <a:t> um novo </a:t>
                </a:r>
                <a:r>
                  <a:rPr lang="en-US" sz="2100" dirty="0" err="1">
                    <a:latin typeface="Cambria Math" panose="02040503050406030204" pitchFamily="18" charset="0"/>
                    <a:ea typeface="Cambria Math" panose="02040503050406030204" pitchFamily="18" charset="0"/>
                  </a:rPr>
                  <a:t>modelo</a:t>
                </a:r>
                <a:r>
                  <a:rPr lang="en-US" sz="2100" dirty="0">
                    <a:latin typeface="Cambria Math" panose="02040503050406030204" pitchFamily="18" charset="0"/>
                    <a:ea typeface="Cambria Math" panose="02040503050406030204" pitchFamily="18" charset="0"/>
                  </a:rPr>
                  <a:t>, com </a:t>
                </a:r>
                <a14:m>
                  <m:oMath xmlns:m="http://schemas.openxmlformats.org/officeDocument/2006/math">
                    <m:r>
                      <a:rPr lang="en-US" sz="2100" i="1" dirty="0" smtClean="0">
                        <a:latin typeface="Cambria Math" panose="02040503050406030204" pitchFamily="18" charset="0"/>
                        <a:ea typeface="Cambria Math" panose="02040503050406030204" pitchFamily="18" charset="0"/>
                      </a:rPr>
                      <m:t>𝑛</m:t>
                    </m:r>
                    <m:r>
                      <a:rPr lang="en-US" sz="2100" i="1" dirty="0" smtClean="0">
                        <a:latin typeface="Cambria Math" panose="02040503050406030204" pitchFamily="18" charset="0"/>
                        <a:ea typeface="Cambria Math" panose="02040503050406030204" pitchFamily="18" charset="0"/>
                      </a:rPr>
                      <m:t>=3</m:t>
                    </m:r>
                  </m:oMath>
                </a14:m>
                <a:r>
                  <a:rPr lang="en-US" sz="2100" dirty="0">
                    <a:latin typeface="Cambria Math" panose="02040503050406030204" pitchFamily="18" charset="0"/>
                    <a:ea typeface="Cambria Math" panose="02040503050406030204" pitchFamily="18" charset="0"/>
                  </a:rPr>
                  <a:t> e </a:t>
                </a:r>
                <a14:m>
                  <m:oMath xmlns:m="http://schemas.openxmlformats.org/officeDocument/2006/math">
                    <m:r>
                      <a:rPr lang="en-US" sz="2100" i="1" dirty="0" smtClean="0">
                        <a:latin typeface="Cambria Math" panose="02040503050406030204" pitchFamily="18" charset="0"/>
                        <a:ea typeface="Cambria Math" panose="02040503050406030204" pitchFamily="18" charset="0"/>
                      </a:rPr>
                      <m:t>𝑚</m:t>
                    </m:r>
                    <m:r>
                      <a:rPr lang="en-US" sz="2100" i="1" dirty="0" smtClean="0">
                        <a:latin typeface="Cambria Math" panose="02040503050406030204" pitchFamily="18" charset="0"/>
                        <a:ea typeface="Cambria Math" panose="02040503050406030204" pitchFamily="18" charset="0"/>
                      </a:rPr>
                      <m:t>=6</m:t>
                    </m:r>
                  </m:oMath>
                </a14:m>
                <a:endParaRPr lang="en-US" sz="2100" dirty="0">
                  <a:latin typeface="Cambria Math" panose="02040503050406030204" pitchFamily="18" charset="0"/>
                  <a:ea typeface="Cambria Math" panose="02040503050406030204" pitchFamily="18" charset="0"/>
                </a:endParaRPr>
              </a:p>
              <a:p>
                <a:r>
                  <a:rPr lang="en-US" sz="2100" dirty="0">
                    <a:latin typeface="Cambria Math" panose="02040503050406030204" pitchFamily="18" charset="0"/>
                    <a:ea typeface="Cambria Math" panose="02040503050406030204" pitchFamily="18" charset="0"/>
                  </a:rPr>
                  <a:t>A </a:t>
                </a:r>
                <a:r>
                  <a:rPr lang="en-US" sz="2100" dirty="0" err="1">
                    <a:latin typeface="Cambria Math" panose="02040503050406030204" pitchFamily="18" charset="0"/>
                    <a:ea typeface="Cambria Math" panose="02040503050406030204" pitchFamily="18" charset="0"/>
                  </a:rPr>
                  <a:t>nossa</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restrição</a:t>
                </a:r>
                <a:r>
                  <a:rPr lang="en-US" sz="2100" dirty="0">
                    <a:latin typeface="Cambria Math" panose="02040503050406030204" pitchFamily="18" charset="0"/>
                    <a:ea typeface="Cambria Math" panose="02040503050406030204" pitchFamily="18" charset="0"/>
                  </a:rPr>
                  <a:t> C3 </a:t>
                </a:r>
                <a:r>
                  <a:rPr lang="en-US" sz="2100" dirty="0" err="1">
                    <a:latin typeface="Cambria Math" panose="02040503050406030204" pitchFamily="18" charset="0"/>
                    <a:ea typeface="Cambria Math" panose="02040503050406030204" pitchFamily="18" charset="0"/>
                  </a:rPr>
                  <a:t>funciona</a:t>
                </a:r>
                <a:r>
                  <a:rPr lang="en-US" sz="2100" dirty="0">
                    <a:latin typeface="Cambria Math" panose="02040503050406030204" pitchFamily="18" charset="0"/>
                    <a:ea typeface="Cambria Math" panose="02040503050406030204" pitchFamily="18" charset="0"/>
                  </a:rPr>
                  <a:t> com base </a:t>
                </a:r>
                <a:r>
                  <a:rPr lang="en-US" sz="2100" dirty="0" err="1">
                    <a:latin typeface="Cambria Math" panose="02040503050406030204" pitchFamily="18" charset="0"/>
                    <a:ea typeface="Cambria Math" panose="02040503050406030204" pitchFamily="18" charset="0"/>
                  </a:rPr>
                  <a:t>na</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somatória</a:t>
                </a:r>
                <a:r>
                  <a:rPr lang="en-US" sz="2100" dirty="0">
                    <a:latin typeface="Cambria Math" panose="02040503050406030204" pitchFamily="18" charset="0"/>
                    <a:ea typeface="Cambria Math" panose="02040503050406030204" pitchFamily="18" charset="0"/>
                  </a:rPr>
                  <a:t> de </a:t>
                </a:r>
                <a:r>
                  <a:rPr lang="en-US" sz="2100" dirty="0" err="1">
                    <a:latin typeface="Cambria Math" panose="02040503050406030204" pitchFamily="18" charset="0"/>
                    <a:ea typeface="Cambria Math" panose="02040503050406030204" pitchFamily="18" charset="0"/>
                  </a:rPr>
                  <a:t>cada</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coluna</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separadamente</a:t>
                </a:r>
                <a:endParaRPr lang="en-US" sz="2100" dirty="0">
                  <a:latin typeface="Cambria Math" panose="02040503050406030204" pitchFamily="18" charset="0"/>
                  <a:ea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7803968" y="916883"/>
                <a:ext cx="4302535" cy="5831811"/>
              </a:xfrm>
              <a:prstGeom prst="rect">
                <a:avLst/>
              </a:prstGeom>
              <a:blipFill>
                <a:blip r:embed="rId2"/>
                <a:stretch>
                  <a:fillRect l="-850" t="-209" r="-2266"/>
                </a:stretch>
              </a:blipFill>
            </p:spPr>
            <p:txBody>
              <a:bodyPr/>
              <a:lstStyle/>
              <a:p>
                <a:r>
                  <a:rPr lang="en-US">
                    <a:noFill/>
                  </a:rPr>
                  <a:t> </a:t>
                </a:r>
              </a:p>
            </p:txBody>
          </p:sp>
        </mc:Fallback>
      </mc:AlternateContent>
      <p:sp>
        <p:nvSpPr>
          <p:cNvPr id="16" name="CaixaDeTexto 15">
            <a:extLst>
              <a:ext uri="{FF2B5EF4-FFF2-40B4-BE49-F238E27FC236}">
                <a16:creationId xmlns:a16="http://schemas.microsoft.com/office/drawing/2014/main" id="{7249E7C5-B42C-DEA3-2FB9-447D27151046}"/>
              </a:ext>
            </a:extLst>
          </p:cNvPr>
          <p:cNvSpPr txBox="1"/>
          <p:nvPr/>
        </p:nvSpPr>
        <p:spPr>
          <a:xfrm>
            <a:off x="7246340" y="1849814"/>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C1</a:t>
            </a:r>
          </a:p>
        </p:txBody>
      </p:sp>
      <p:sp>
        <p:nvSpPr>
          <p:cNvPr id="17" name="CaixaDeTexto 16">
            <a:extLst>
              <a:ext uri="{FF2B5EF4-FFF2-40B4-BE49-F238E27FC236}">
                <a16:creationId xmlns:a16="http://schemas.microsoft.com/office/drawing/2014/main" id="{864D709F-644F-EE6E-BB2B-1272FAF90B56}"/>
              </a:ext>
            </a:extLst>
          </p:cNvPr>
          <p:cNvSpPr txBox="1"/>
          <p:nvPr/>
        </p:nvSpPr>
        <p:spPr>
          <a:xfrm>
            <a:off x="85497" y="1106112"/>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C2</a:t>
            </a:r>
          </a:p>
        </p:txBody>
      </p:sp>
      <p:sp>
        <p:nvSpPr>
          <p:cNvPr id="18" name="CaixaDeTexto 17">
            <a:extLst>
              <a:ext uri="{FF2B5EF4-FFF2-40B4-BE49-F238E27FC236}">
                <a16:creationId xmlns:a16="http://schemas.microsoft.com/office/drawing/2014/main" id="{7378F8BE-BEB5-EC0D-6743-3D2F39A0942E}"/>
              </a:ext>
            </a:extLst>
          </p:cNvPr>
          <p:cNvSpPr txBox="1"/>
          <p:nvPr/>
        </p:nvSpPr>
        <p:spPr>
          <a:xfrm>
            <a:off x="85497" y="5958619"/>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C3</a:t>
            </a:r>
          </a:p>
        </p:txBody>
      </p:sp>
      <p:pic>
        <p:nvPicPr>
          <p:cNvPr id="21" name="Imagem 20" descr="Calendário&#10;&#10;Descrição gerada automaticamente com confiança média">
            <a:extLst>
              <a:ext uri="{FF2B5EF4-FFF2-40B4-BE49-F238E27FC236}">
                <a16:creationId xmlns:a16="http://schemas.microsoft.com/office/drawing/2014/main" id="{77BC6CB5-8660-92C6-34FF-442736F12A08}"/>
              </a:ext>
            </a:extLst>
          </p:cNvPr>
          <p:cNvPicPr>
            <a:picLocks noChangeAspect="1"/>
          </p:cNvPicPr>
          <p:nvPr/>
        </p:nvPicPr>
        <p:blipFill rotWithShape="1">
          <a:blip r:embed="rId3">
            <a:extLst>
              <a:ext uri="{28A0092B-C50C-407E-A947-70E740481C1C}">
                <a14:useLocalDpi xmlns:a14="http://schemas.microsoft.com/office/drawing/2010/main" val="0"/>
              </a:ext>
            </a:extLst>
          </a:blip>
          <a:srcRect l="18549" t="2845" r="18451" b="2667"/>
          <a:stretch/>
        </p:blipFill>
        <p:spPr>
          <a:xfrm>
            <a:off x="705483" y="1051608"/>
            <a:ext cx="6593205" cy="5562363"/>
          </a:xfrm>
          <a:prstGeom prst="rect">
            <a:avLst/>
          </a:prstGeom>
        </p:spPr>
      </p:pic>
      <p:pic>
        <p:nvPicPr>
          <p:cNvPr id="3" name="Imagem 2">
            <a:extLst>
              <a:ext uri="{FF2B5EF4-FFF2-40B4-BE49-F238E27FC236}">
                <a16:creationId xmlns:a16="http://schemas.microsoft.com/office/drawing/2014/main" id="{F3F11AC4-2F4B-662A-BD36-A61E8CF966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5400000" flipV="1">
            <a:off x="11865757" y="2643058"/>
            <a:ext cx="504270" cy="645336"/>
          </a:xfrm>
          <a:prstGeom prst="rect">
            <a:avLst/>
          </a:prstGeom>
        </p:spPr>
      </p:pic>
    </p:spTree>
    <p:extLst>
      <p:ext uri="{BB962C8B-B14F-4D97-AF65-F5344CB8AC3E}">
        <p14:creationId xmlns:p14="http://schemas.microsoft.com/office/powerpoint/2010/main" val="226666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998375" y="1735854"/>
                <a:ext cx="9815805" cy="830997"/>
              </a:xfrm>
              <a:prstGeom prst="rect">
                <a:avLst/>
              </a:prstGeom>
              <a:noFill/>
            </p:spPr>
            <p:txBody>
              <a:bodyPr wrap="square" rtlCol="0">
                <a:spAutoFit/>
              </a:bodyPr>
              <a:lstStyle/>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𝒏</m:t>
                    </m:r>
                  </m:oMath>
                </a14:m>
                <a:r>
                  <a:rPr lang="pt-BR" sz="2400">
                    <a:latin typeface="Cambria Math" panose="02040503050406030204" pitchFamily="18" charset="0"/>
                    <a:ea typeface="Cambria Math" panose="02040503050406030204" pitchFamily="18" charset="0"/>
                  </a:rPr>
                  <a:t>  Centros de Distribuição</a:t>
                </a:r>
              </a:p>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𝒎</m:t>
                    </m:r>
                  </m:oMath>
                </a14:m>
                <a:r>
                  <a:rPr lang="pt-BR" sz="2400" b="1">
                    <a:latin typeface="Cambria Math" panose="02040503050406030204" pitchFamily="18" charset="0"/>
                    <a:ea typeface="Cambria Math" panose="02040503050406030204" pitchFamily="18" charset="0"/>
                  </a:rPr>
                  <a:t> </a:t>
                </a:r>
                <a:r>
                  <a:rPr lang="pt-BR" sz="2400">
                    <a:latin typeface="Cambria Math" panose="02040503050406030204" pitchFamily="18" charset="0"/>
                    <a:ea typeface="Cambria Math" panose="02040503050406030204" pitchFamily="18" charset="0"/>
                  </a:rPr>
                  <a:t>Localidades (cidades/regiões)</a:t>
                </a: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998375" y="1735854"/>
                <a:ext cx="9815805" cy="830997"/>
              </a:xfrm>
              <a:prstGeom prst="rect">
                <a:avLst/>
              </a:prstGeom>
              <a:blipFill>
                <a:blip r:embed="rId2"/>
                <a:stretch>
                  <a:fillRect t="-5882" b="-16176"/>
                </a:stretch>
              </a:blipFill>
            </p:spPr>
            <p:txBody>
              <a:bodyPr/>
              <a:lstStyle/>
              <a:p>
                <a:r>
                  <a:rPr lang="en-US">
                    <a:noFill/>
                  </a:rPr>
                  <a:t> </a:t>
                </a:r>
              </a:p>
            </p:txBody>
          </p:sp>
        </mc:Fallback>
      </mc:AlternateContent>
      <p:pic>
        <p:nvPicPr>
          <p:cNvPr id="4" name="Imagem 3">
            <a:extLst>
              <a:ext uri="{FF2B5EF4-FFF2-40B4-BE49-F238E27FC236}">
                <a16:creationId xmlns:a16="http://schemas.microsoft.com/office/drawing/2014/main" id="{4683BC98-76F9-B4AA-6B51-0E0AFC49B1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flipH="1">
            <a:off x="11236523" y="83606"/>
            <a:ext cx="504270" cy="645336"/>
          </a:xfrm>
          <a:prstGeom prst="rect">
            <a:avLst/>
          </a:prstGeom>
        </p:spPr>
      </p:pic>
    </p:spTree>
    <p:extLst>
      <p:ext uri="{BB962C8B-B14F-4D97-AF65-F5344CB8AC3E}">
        <p14:creationId xmlns:p14="http://schemas.microsoft.com/office/powerpoint/2010/main" val="268578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803968" y="916883"/>
                <a:ext cx="4302535" cy="583181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100" b="1" dirty="0">
                    <a:latin typeface="Cambria Math" panose="02040503050406030204" pitchFamily="18" charset="0"/>
                    <a:ea typeface="Cambria Math" panose="02040503050406030204" pitchFamily="18" charset="0"/>
                  </a:rPr>
                  <a:t>E qual seria o número perfeito para um Limite Máximo de Cidades atendidas por cada CD?</a:t>
                </a:r>
              </a:p>
              <a:p>
                <a:r>
                  <a:rPr lang="en-US" sz="2100" dirty="0" err="1">
                    <a:latin typeface="Cambria Math" panose="02040503050406030204" pitchFamily="18" charset="0"/>
                    <a:ea typeface="Cambria Math" panose="02040503050406030204" pitchFamily="18" charset="0"/>
                  </a:rPr>
                  <a:t>Temos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aqui</a:t>
                </a:r>
                <a:r>
                  <a:rPr lang="en-US" sz="2100" dirty="0">
                    <a:latin typeface="Cambria Math" panose="02040503050406030204" pitchFamily="18" charset="0"/>
                    <a:ea typeface="Cambria Math" panose="02040503050406030204" pitchFamily="18" charset="0"/>
                  </a:rPr>
                  <a:t> um novo </a:t>
                </a:r>
                <a:r>
                  <a:rPr lang="en-US" sz="2100" dirty="0" err="1">
                    <a:latin typeface="Cambria Math" panose="02040503050406030204" pitchFamily="18" charset="0"/>
                    <a:ea typeface="Cambria Math" panose="02040503050406030204" pitchFamily="18" charset="0"/>
                  </a:rPr>
                  <a:t>modelo</a:t>
                </a:r>
                <a:r>
                  <a:rPr lang="en-US" sz="2100" dirty="0">
                    <a:latin typeface="Cambria Math" panose="02040503050406030204" pitchFamily="18" charset="0"/>
                    <a:ea typeface="Cambria Math" panose="02040503050406030204" pitchFamily="18" charset="0"/>
                  </a:rPr>
                  <a:t>, com </a:t>
                </a:r>
                <a14:m>
                  <m:oMath xmlns:m="http://schemas.openxmlformats.org/officeDocument/2006/math">
                    <m:r>
                      <a:rPr lang="en-US" sz="2100" i="1" dirty="0" smtClean="0">
                        <a:latin typeface="Cambria Math" panose="02040503050406030204" pitchFamily="18" charset="0"/>
                        <a:ea typeface="Cambria Math" panose="02040503050406030204" pitchFamily="18" charset="0"/>
                      </a:rPr>
                      <m:t>𝑛</m:t>
                    </m:r>
                    <m:r>
                      <a:rPr lang="en-US" sz="2100" i="1" dirty="0" smtClean="0">
                        <a:latin typeface="Cambria Math" panose="02040503050406030204" pitchFamily="18" charset="0"/>
                        <a:ea typeface="Cambria Math" panose="02040503050406030204" pitchFamily="18" charset="0"/>
                      </a:rPr>
                      <m:t>=3</m:t>
                    </m:r>
                  </m:oMath>
                </a14:m>
                <a:r>
                  <a:rPr lang="en-US" sz="2100" dirty="0">
                    <a:latin typeface="Cambria Math" panose="02040503050406030204" pitchFamily="18" charset="0"/>
                    <a:ea typeface="Cambria Math" panose="02040503050406030204" pitchFamily="18" charset="0"/>
                  </a:rPr>
                  <a:t> e </a:t>
                </a:r>
                <a14:m>
                  <m:oMath xmlns:m="http://schemas.openxmlformats.org/officeDocument/2006/math">
                    <m:r>
                      <a:rPr lang="en-US" sz="2100" i="1" dirty="0" smtClean="0">
                        <a:latin typeface="Cambria Math" panose="02040503050406030204" pitchFamily="18" charset="0"/>
                        <a:ea typeface="Cambria Math" panose="02040503050406030204" pitchFamily="18" charset="0"/>
                      </a:rPr>
                      <m:t>𝑚</m:t>
                    </m:r>
                    <m:r>
                      <a:rPr lang="en-US" sz="2100" i="1" dirty="0" smtClean="0">
                        <a:latin typeface="Cambria Math" panose="02040503050406030204" pitchFamily="18" charset="0"/>
                        <a:ea typeface="Cambria Math" panose="02040503050406030204" pitchFamily="18" charset="0"/>
                      </a:rPr>
                      <m:t>=6</m:t>
                    </m:r>
                  </m:oMath>
                </a14:m>
                <a:endParaRPr lang="en-US" sz="2100" dirty="0">
                  <a:latin typeface="Cambria Math" panose="02040503050406030204" pitchFamily="18" charset="0"/>
                  <a:ea typeface="Cambria Math" panose="02040503050406030204" pitchFamily="18" charset="0"/>
                </a:endParaRPr>
              </a:p>
              <a:p>
                <a:r>
                  <a:rPr lang="en-US" sz="2100" dirty="0">
                    <a:latin typeface="Cambria Math" panose="02040503050406030204" pitchFamily="18" charset="0"/>
                    <a:ea typeface="Cambria Math" panose="02040503050406030204" pitchFamily="18" charset="0"/>
                  </a:rPr>
                  <a:t>A </a:t>
                </a:r>
                <a:r>
                  <a:rPr lang="en-US" sz="2100" dirty="0" err="1">
                    <a:latin typeface="Cambria Math" panose="02040503050406030204" pitchFamily="18" charset="0"/>
                    <a:ea typeface="Cambria Math" panose="02040503050406030204" pitchFamily="18" charset="0"/>
                  </a:rPr>
                  <a:t>nossa</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restrição</a:t>
                </a:r>
                <a:r>
                  <a:rPr lang="en-US" sz="2100" dirty="0">
                    <a:latin typeface="Cambria Math" panose="02040503050406030204" pitchFamily="18" charset="0"/>
                    <a:ea typeface="Cambria Math" panose="02040503050406030204" pitchFamily="18" charset="0"/>
                  </a:rPr>
                  <a:t> C3 </a:t>
                </a:r>
                <a:r>
                  <a:rPr lang="en-US" sz="2100" dirty="0" err="1">
                    <a:latin typeface="Cambria Math" panose="02040503050406030204" pitchFamily="18" charset="0"/>
                    <a:ea typeface="Cambria Math" panose="02040503050406030204" pitchFamily="18" charset="0"/>
                  </a:rPr>
                  <a:t>funciona</a:t>
                </a:r>
                <a:r>
                  <a:rPr lang="en-US" sz="2100" dirty="0">
                    <a:latin typeface="Cambria Math" panose="02040503050406030204" pitchFamily="18" charset="0"/>
                    <a:ea typeface="Cambria Math" panose="02040503050406030204" pitchFamily="18" charset="0"/>
                  </a:rPr>
                  <a:t> com base </a:t>
                </a:r>
                <a:r>
                  <a:rPr lang="en-US" sz="2100" dirty="0" err="1">
                    <a:latin typeface="Cambria Math" panose="02040503050406030204" pitchFamily="18" charset="0"/>
                    <a:ea typeface="Cambria Math" panose="02040503050406030204" pitchFamily="18" charset="0"/>
                  </a:rPr>
                  <a:t>na</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somatória</a:t>
                </a:r>
                <a:r>
                  <a:rPr lang="en-US" sz="2100" dirty="0">
                    <a:latin typeface="Cambria Math" panose="02040503050406030204" pitchFamily="18" charset="0"/>
                    <a:ea typeface="Cambria Math" panose="02040503050406030204" pitchFamily="18" charset="0"/>
                  </a:rPr>
                  <a:t> de </a:t>
                </a:r>
                <a:r>
                  <a:rPr lang="en-US" sz="2100" dirty="0" err="1">
                    <a:latin typeface="Cambria Math" panose="02040503050406030204" pitchFamily="18" charset="0"/>
                    <a:ea typeface="Cambria Math" panose="02040503050406030204" pitchFamily="18" charset="0"/>
                  </a:rPr>
                  <a:t>cada</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coluna</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separadamente</a:t>
                </a:r>
                <a:endParaRPr lang="en-US" sz="2100" dirty="0">
                  <a:latin typeface="Cambria Math" panose="02040503050406030204" pitchFamily="18" charset="0"/>
                  <a:ea typeface="Cambria Math" panose="02040503050406030204" pitchFamily="18" charset="0"/>
                </a:endParaRPr>
              </a:p>
              <a:p>
                <a:r>
                  <a:rPr lang="en-US" sz="2100" dirty="0">
                    <a:latin typeface="Cambria Math" panose="02040503050406030204" pitchFamily="18" charset="0"/>
                    <a:ea typeface="Cambria Math" panose="02040503050406030204" pitchFamily="18" charset="0"/>
                  </a:rPr>
                  <a:t>Podemos </a:t>
                </a:r>
                <a:r>
                  <a:rPr lang="en-US" sz="2100" dirty="0" err="1">
                    <a:latin typeface="Cambria Math" panose="02040503050406030204" pitchFamily="18" charset="0"/>
                    <a:ea typeface="Cambria Math" panose="02040503050406030204" pitchFamily="18" charset="0"/>
                  </a:rPr>
                  <a:t>concluir</a:t>
                </a:r>
                <a:r>
                  <a:rPr lang="en-US" sz="2100" dirty="0">
                    <a:latin typeface="Cambria Math" panose="02040503050406030204" pitchFamily="18" charset="0"/>
                    <a:ea typeface="Cambria Math" panose="02040503050406030204" pitchFamily="18" charset="0"/>
                  </a:rPr>
                  <a:t> que para </a:t>
                </a:r>
                <a:r>
                  <a:rPr lang="en-US" sz="2100" dirty="0" err="1">
                    <a:latin typeface="Cambria Math" panose="02040503050406030204" pitchFamily="18" charset="0"/>
                    <a:ea typeface="Cambria Math" panose="02040503050406030204" pitchFamily="18" charset="0"/>
                  </a:rPr>
                  <a:t>todo</a:t>
                </a:r>
                <a:r>
                  <a:rPr lang="en-US" sz="2100" dirty="0">
                    <a:latin typeface="Cambria Math" panose="02040503050406030204" pitchFamily="18" charset="0"/>
                    <a:ea typeface="Cambria Math" panose="02040503050406030204" pitchFamily="18" charset="0"/>
                  </a:rPr>
                  <a:t> o </a:t>
                </a:r>
                <a:r>
                  <a:rPr lang="en-US" sz="2100" dirty="0" err="1">
                    <a:latin typeface="Cambria Math" panose="02040503050406030204" pitchFamily="18" charset="0"/>
                    <a:ea typeface="Cambria Math" panose="02040503050406030204" pitchFamily="18" charset="0"/>
                  </a:rPr>
                  <a:t>caso</a:t>
                </a:r>
                <a:r>
                  <a:rPr lang="en-US" sz="2100" dirty="0">
                    <a:latin typeface="Cambria Math" panose="02040503050406030204" pitchFamily="18" charset="0"/>
                    <a:ea typeface="Cambria Math" panose="02040503050406030204" pitchFamily="18" charset="0"/>
                  </a:rPr>
                  <a:t>, o </a:t>
                </a:r>
                <a:r>
                  <a:rPr lang="en-US" sz="2100" dirty="0" err="1">
                    <a:latin typeface="Cambria Math" panose="02040503050406030204" pitchFamily="18" charset="0"/>
                    <a:ea typeface="Cambria Math" panose="02040503050406030204" pitchFamily="18" charset="0"/>
                  </a:rPr>
                  <a:t>número</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mínimo</a:t>
                </a:r>
                <a:r>
                  <a:rPr lang="en-US" sz="2100" dirty="0">
                    <a:latin typeface="Cambria Math" panose="02040503050406030204" pitchFamily="18" charset="0"/>
                    <a:ea typeface="Cambria Math" panose="02040503050406030204" pitchFamily="18" charset="0"/>
                  </a:rPr>
                  <a:t> de </a:t>
                </a:r>
                <a:r>
                  <a:rPr lang="en-US" sz="2100" dirty="0" err="1">
                    <a:latin typeface="Cambria Math" panose="02040503050406030204" pitchFamily="18" charset="0"/>
                    <a:ea typeface="Cambria Math" panose="02040503050406030204" pitchFamily="18" charset="0"/>
                  </a:rPr>
                  <a:t>Cidades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atendidas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por</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cada</a:t>
                </a:r>
                <a:r>
                  <a:rPr lang="en-US" sz="2100" dirty="0">
                    <a:latin typeface="Cambria Math" panose="02040503050406030204" pitchFamily="18" charset="0"/>
                    <a:ea typeface="Cambria Math" panose="02040503050406030204" pitchFamily="18" charset="0"/>
                  </a:rPr>
                  <a:t> CD </a:t>
                </a:r>
                <a:r>
                  <a:rPr lang="en-US" sz="2100" dirty="0" err="1">
                    <a:latin typeface="Cambria Math" panose="02040503050406030204" pitchFamily="18" charset="0"/>
                    <a:ea typeface="Cambria Math" panose="02040503050406030204" pitchFamily="18" charset="0"/>
                  </a:rPr>
                  <a:t>será</a:t>
                </a:r>
                <a:r>
                  <a:rPr lang="en-US" sz="2100" dirty="0">
                    <a:latin typeface="Cambria Math" panose="02040503050406030204" pitchFamily="18" charset="0"/>
                    <a:ea typeface="Cambria Math" panose="02040503050406030204" pitchFamily="18" charset="0"/>
                  </a:rPr>
                  <a:t> 1, </a:t>
                </a:r>
                <a:r>
                  <a:rPr lang="en-US" sz="2100" dirty="0" err="1">
                    <a:latin typeface="Cambria Math" panose="02040503050406030204" pitchFamily="18" charset="0"/>
                    <a:ea typeface="Cambria Math" panose="02040503050406030204" pitchFamily="18" charset="0"/>
                  </a:rPr>
                  <a:t>sendo</a:t>
                </a:r>
                <a:r>
                  <a:rPr lang="en-US" sz="2100" dirty="0">
                    <a:latin typeface="Cambria Math" panose="02040503050406030204" pitchFamily="18" charset="0"/>
                    <a:ea typeface="Cambria Math" panose="02040503050406030204" pitchFamily="18" charset="0"/>
                  </a:rPr>
                  <a:t> que dessa forma, um dos CDs </a:t>
                </a:r>
                <a:r>
                  <a:rPr lang="en-US" sz="2100" dirty="0" err="1">
                    <a:latin typeface="Cambria Math" panose="02040503050406030204" pitchFamily="18" charset="0"/>
                    <a:ea typeface="Cambria Math" panose="02040503050406030204" pitchFamily="18" charset="0"/>
                  </a:rPr>
                  <a:t>terá</a:t>
                </a:r>
                <a:r>
                  <a:rPr lang="en-US" sz="2100" dirty="0">
                    <a:latin typeface="Cambria Math" panose="02040503050406030204" pitchFamily="18" charset="0"/>
                    <a:ea typeface="Cambria Math" panose="02040503050406030204" pitchFamily="18" charset="0"/>
                  </a:rPr>
                  <a:t> que </a:t>
                </a:r>
                <a:r>
                  <a:rPr lang="en-US" sz="2100" dirty="0" err="1">
                    <a:latin typeface="Cambria Math" panose="02040503050406030204" pitchFamily="18" charset="0"/>
                    <a:ea typeface="Cambria Math" panose="02040503050406030204" pitchFamily="18" charset="0"/>
                  </a:rPr>
                  <a:t>atender</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todas</a:t>
                </a:r>
                <a:r>
                  <a:rPr lang="en-US" sz="2100" dirty="0">
                    <a:latin typeface="Cambria Math" panose="02040503050406030204" pitchFamily="18" charset="0"/>
                    <a:ea typeface="Cambria Math" panose="02040503050406030204" pitchFamily="18" charset="0"/>
                  </a:rPr>
                  <a:t> as </a:t>
                </a:r>
                <a:r>
                  <a:rPr lang="en-US" sz="2100" dirty="0" err="1">
                    <a:latin typeface="Cambria Math" panose="02040503050406030204" pitchFamily="18" charset="0"/>
                    <a:ea typeface="Cambria Math" panose="02040503050406030204" pitchFamily="18" charset="0"/>
                  </a:rPr>
                  <a:t>outras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Cidades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restantes</a:t>
                </a:r>
                <a:r>
                  <a:rPr lang="en-US" sz="2100" dirty="0">
                    <a:latin typeface="Cambria Math" panose="02040503050406030204" pitchFamily="18" charset="0"/>
                    <a:ea typeface="Cambria Math" panose="02040503050406030204" pitchFamily="18" charset="0"/>
                  </a:rPr>
                  <a:t>.</a:t>
                </a:r>
              </a:p>
            </p:txBody>
          </p:sp>
        </mc:Choice>
        <mc:Fallback xmlns="">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7803968" y="916883"/>
                <a:ext cx="4302535" cy="5831811"/>
              </a:xfrm>
              <a:prstGeom prst="rect">
                <a:avLst/>
              </a:prstGeom>
              <a:blipFill>
                <a:blip r:embed="rId2"/>
                <a:stretch>
                  <a:fillRect l="-850" t="-209" r="-2833" b="-1776"/>
                </a:stretch>
              </a:blipFill>
            </p:spPr>
            <p:txBody>
              <a:bodyPr/>
              <a:lstStyle/>
              <a:p>
                <a:r>
                  <a:rPr lang="en-US">
                    <a:noFill/>
                  </a:rPr>
                  <a:t> </a:t>
                </a:r>
              </a:p>
            </p:txBody>
          </p:sp>
        </mc:Fallback>
      </mc:AlternateContent>
      <p:sp>
        <p:nvSpPr>
          <p:cNvPr id="16" name="CaixaDeTexto 15">
            <a:extLst>
              <a:ext uri="{FF2B5EF4-FFF2-40B4-BE49-F238E27FC236}">
                <a16:creationId xmlns:a16="http://schemas.microsoft.com/office/drawing/2014/main" id="{7249E7C5-B42C-DEA3-2FB9-447D27151046}"/>
              </a:ext>
            </a:extLst>
          </p:cNvPr>
          <p:cNvSpPr txBox="1"/>
          <p:nvPr/>
        </p:nvSpPr>
        <p:spPr>
          <a:xfrm>
            <a:off x="7246340" y="1849814"/>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C1</a:t>
            </a:r>
          </a:p>
        </p:txBody>
      </p:sp>
      <p:sp>
        <p:nvSpPr>
          <p:cNvPr id="17" name="CaixaDeTexto 16">
            <a:extLst>
              <a:ext uri="{FF2B5EF4-FFF2-40B4-BE49-F238E27FC236}">
                <a16:creationId xmlns:a16="http://schemas.microsoft.com/office/drawing/2014/main" id="{864D709F-644F-EE6E-BB2B-1272FAF90B56}"/>
              </a:ext>
            </a:extLst>
          </p:cNvPr>
          <p:cNvSpPr txBox="1"/>
          <p:nvPr/>
        </p:nvSpPr>
        <p:spPr>
          <a:xfrm>
            <a:off x="85497" y="1106112"/>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C2</a:t>
            </a:r>
          </a:p>
        </p:txBody>
      </p:sp>
      <p:sp>
        <p:nvSpPr>
          <p:cNvPr id="18" name="CaixaDeTexto 17">
            <a:extLst>
              <a:ext uri="{FF2B5EF4-FFF2-40B4-BE49-F238E27FC236}">
                <a16:creationId xmlns:a16="http://schemas.microsoft.com/office/drawing/2014/main" id="{7378F8BE-BEB5-EC0D-6743-3D2F39A0942E}"/>
              </a:ext>
            </a:extLst>
          </p:cNvPr>
          <p:cNvSpPr txBox="1"/>
          <p:nvPr/>
        </p:nvSpPr>
        <p:spPr>
          <a:xfrm>
            <a:off x="85497" y="5958619"/>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C3</a:t>
            </a:r>
          </a:p>
        </p:txBody>
      </p:sp>
      <p:pic>
        <p:nvPicPr>
          <p:cNvPr id="21" name="Imagem 20" descr="Calendário&#10;&#10;Descrição gerada automaticamente com confiança média">
            <a:extLst>
              <a:ext uri="{FF2B5EF4-FFF2-40B4-BE49-F238E27FC236}">
                <a16:creationId xmlns:a16="http://schemas.microsoft.com/office/drawing/2014/main" id="{77BC6CB5-8660-92C6-34FF-442736F12A08}"/>
              </a:ext>
            </a:extLst>
          </p:cNvPr>
          <p:cNvPicPr>
            <a:picLocks noChangeAspect="1"/>
          </p:cNvPicPr>
          <p:nvPr/>
        </p:nvPicPr>
        <p:blipFill rotWithShape="1">
          <a:blip r:embed="rId3">
            <a:extLst>
              <a:ext uri="{28A0092B-C50C-407E-A947-70E740481C1C}">
                <a14:useLocalDpi xmlns:a14="http://schemas.microsoft.com/office/drawing/2010/main" val="0"/>
              </a:ext>
            </a:extLst>
          </a:blip>
          <a:srcRect l="18549" t="2845" r="18451" b="2667"/>
          <a:stretch/>
        </p:blipFill>
        <p:spPr>
          <a:xfrm>
            <a:off x="705483" y="1051608"/>
            <a:ext cx="6593205" cy="5562363"/>
          </a:xfrm>
          <a:prstGeom prst="rect">
            <a:avLst/>
          </a:prstGeom>
        </p:spPr>
      </p:pic>
      <p:pic>
        <p:nvPicPr>
          <p:cNvPr id="3" name="Imagem 2">
            <a:extLst>
              <a:ext uri="{FF2B5EF4-FFF2-40B4-BE49-F238E27FC236}">
                <a16:creationId xmlns:a16="http://schemas.microsoft.com/office/drawing/2014/main" id="{F9D7ADB5-C1D8-B8E5-52D7-0C379BEF5D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5400000" flipV="1">
            <a:off x="11865757" y="2643058"/>
            <a:ext cx="504270" cy="645336"/>
          </a:xfrm>
          <a:prstGeom prst="rect">
            <a:avLst/>
          </a:prstGeom>
        </p:spPr>
      </p:pic>
    </p:spTree>
    <p:extLst>
      <p:ext uri="{BB962C8B-B14F-4D97-AF65-F5344CB8AC3E}">
        <p14:creationId xmlns:p14="http://schemas.microsoft.com/office/powerpoint/2010/main" val="43719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803968" y="916883"/>
                <a:ext cx="4302535" cy="583181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100" b="1" dirty="0">
                    <a:latin typeface="Cambria Math" panose="02040503050406030204" pitchFamily="18" charset="0"/>
                    <a:ea typeface="Cambria Math" panose="02040503050406030204" pitchFamily="18" charset="0"/>
                  </a:rPr>
                  <a:t>E qual seria o número perfeito para um Limite Máximo de Cidades atendidas por cada CD?</a:t>
                </a:r>
              </a:p>
              <a:p>
                <a:r>
                  <a:rPr lang="en-US" sz="2100" dirty="0">
                    <a:latin typeface="Cambria Math" panose="02040503050406030204" pitchFamily="18" charset="0"/>
                    <a:ea typeface="Cambria Math" panose="02040503050406030204" pitchFamily="18" charset="0"/>
                  </a:rPr>
                  <a:t>Logo, </a:t>
                </a:r>
                <a:r>
                  <a:rPr lang="en-US" sz="2100" dirty="0" err="1">
                    <a:latin typeface="Cambria Math" panose="02040503050406030204" pitchFamily="18" charset="0"/>
                    <a:ea typeface="Cambria Math" panose="02040503050406030204" pitchFamily="18" charset="0"/>
                  </a:rPr>
                  <a:t>analizando</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este</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caso</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em</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específico</a:t>
                </a:r>
                <a:r>
                  <a:rPr lang="en-US" sz="2100" dirty="0">
                    <a:latin typeface="Cambria Math" panose="02040503050406030204" pitchFamily="18" charset="0"/>
                    <a:ea typeface="Cambria Math" panose="02040503050406030204" pitchFamily="18" charset="0"/>
                  </a:rPr>
                  <a:t>, o </a:t>
                </a:r>
                <a:r>
                  <a:rPr lang="en-US" sz="2100" dirty="0" err="1">
                    <a:latin typeface="Cambria Math" panose="02040503050406030204" pitchFamily="18" charset="0"/>
                    <a:ea typeface="Cambria Math" panose="02040503050406030204" pitchFamily="18" charset="0"/>
                  </a:rPr>
                  <a:t>número</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máximo</a:t>
                </a:r>
                <a:r>
                  <a:rPr lang="en-US" sz="2100" dirty="0">
                    <a:latin typeface="Cambria Math" panose="02040503050406030204" pitchFamily="18" charset="0"/>
                    <a:ea typeface="Cambria Math" panose="02040503050406030204" pitchFamily="18" charset="0"/>
                  </a:rPr>
                  <a:t> de </a:t>
                </a:r>
                <a:r>
                  <a:rPr lang="en-US" sz="2100" dirty="0" err="1">
                    <a:latin typeface="Cambria Math" panose="02040503050406030204" pitchFamily="18" charset="0"/>
                    <a:ea typeface="Cambria Math" panose="02040503050406030204" pitchFamily="18" charset="0"/>
                  </a:rPr>
                  <a:t>Cidades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atendidas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por</a:t>
                </a:r>
                <a:r>
                  <a:rPr lang="en-US" sz="2100" dirty="0">
                    <a:latin typeface="Cambria Math" panose="02040503050406030204" pitchFamily="18" charset="0"/>
                    <a:ea typeface="Cambria Math" panose="02040503050406030204" pitchFamily="18" charset="0"/>
                  </a:rPr>
                  <a:t> um CD seria 4</a:t>
                </a:r>
              </a:p>
              <a:p>
                <a:r>
                  <a:rPr lang="en-US" sz="2100" dirty="0">
                    <a:latin typeface="Cambria Math" panose="02040503050406030204" pitchFamily="18" charset="0"/>
                    <a:ea typeface="Cambria Math" panose="02040503050406030204" pitchFamily="18" charset="0"/>
                  </a:rPr>
                  <a:t>Por que 4?</a:t>
                </a:r>
              </a:p>
              <a:p>
                <a14:m>
                  <m:oMath xmlns:m="http://schemas.openxmlformats.org/officeDocument/2006/math">
                    <m:r>
                      <a:rPr lang="en-US" sz="2100" i="1" dirty="0" smtClean="0">
                        <a:latin typeface="Cambria Math" panose="02040503050406030204" pitchFamily="18" charset="0"/>
                        <a:ea typeface="Cambria Math" panose="02040503050406030204" pitchFamily="18" charset="0"/>
                      </a:rPr>
                      <m:t>4=</m:t>
                    </m:r>
                    <m:r>
                      <a:rPr lang="en-US" sz="2100" i="1" dirty="0" smtClean="0">
                        <a:latin typeface="Cambria Math" panose="02040503050406030204" pitchFamily="18" charset="0"/>
                        <a:ea typeface="Cambria Math" panose="02040503050406030204" pitchFamily="18" charset="0"/>
                      </a:rPr>
                      <m:t>𝑚</m:t>
                    </m:r>
                    <m:r>
                      <a:rPr lang="en-US" sz="2100" i="1" dirty="0" smtClean="0">
                        <a:latin typeface="Cambria Math" panose="02040503050406030204" pitchFamily="18" charset="0"/>
                        <a:ea typeface="Cambria Math" panose="02040503050406030204" pitchFamily="18" charset="0"/>
                      </a:rPr>
                      <m:t>−</m:t>
                    </m:r>
                    <m:r>
                      <a:rPr lang="en-US" sz="2100" i="1" dirty="0" smtClean="0">
                        <a:latin typeface="Cambria Math" panose="02040503050406030204" pitchFamily="18" charset="0"/>
                        <a:ea typeface="Cambria Math" panose="02040503050406030204" pitchFamily="18" charset="0"/>
                      </a:rPr>
                      <m:t>𝑛</m:t>
                    </m:r>
                    <m:r>
                      <a:rPr lang="en-US" sz="2100" i="1" dirty="0" smtClean="0">
                        <a:latin typeface="Cambria Math" panose="02040503050406030204" pitchFamily="18" charset="0"/>
                        <a:ea typeface="Cambria Math" panose="02040503050406030204" pitchFamily="18" charset="0"/>
                      </a:rPr>
                      <m:t>+1</m:t>
                    </m:r>
                  </m:oMath>
                </a14:m>
                <a:endParaRPr lang="en-US" sz="2100" dirty="0">
                  <a:latin typeface="Cambria Math" panose="02040503050406030204" pitchFamily="18" charset="0"/>
                  <a:ea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7803968" y="916883"/>
                <a:ext cx="4302535" cy="5831811"/>
              </a:xfrm>
              <a:prstGeom prst="rect">
                <a:avLst/>
              </a:prstGeom>
              <a:blipFill>
                <a:blip r:embed="rId2"/>
                <a:stretch>
                  <a:fillRect l="-850" t="-209"/>
                </a:stretch>
              </a:blipFill>
            </p:spPr>
            <p:txBody>
              <a:bodyPr/>
              <a:lstStyle/>
              <a:p>
                <a:r>
                  <a:rPr lang="en-US">
                    <a:noFill/>
                  </a:rPr>
                  <a:t> </a:t>
                </a:r>
              </a:p>
            </p:txBody>
          </p:sp>
        </mc:Fallback>
      </mc:AlternateContent>
      <p:sp>
        <p:nvSpPr>
          <p:cNvPr id="16" name="CaixaDeTexto 15">
            <a:extLst>
              <a:ext uri="{FF2B5EF4-FFF2-40B4-BE49-F238E27FC236}">
                <a16:creationId xmlns:a16="http://schemas.microsoft.com/office/drawing/2014/main" id="{7249E7C5-B42C-DEA3-2FB9-447D27151046}"/>
              </a:ext>
            </a:extLst>
          </p:cNvPr>
          <p:cNvSpPr txBox="1"/>
          <p:nvPr/>
        </p:nvSpPr>
        <p:spPr>
          <a:xfrm>
            <a:off x="7246340" y="1849814"/>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C1</a:t>
            </a:r>
          </a:p>
        </p:txBody>
      </p:sp>
      <p:sp>
        <p:nvSpPr>
          <p:cNvPr id="17" name="CaixaDeTexto 16">
            <a:extLst>
              <a:ext uri="{FF2B5EF4-FFF2-40B4-BE49-F238E27FC236}">
                <a16:creationId xmlns:a16="http://schemas.microsoft.com/office/drawing/2014/main" id="{864D709F-644F-EE6E-BB2B-1272FAF90B56}"/>
              </a:ext>
            </a:extLst>
          </p:cNvPr>
          <p:cNvSpPr txBox="1"/>
          <p:nvPr/>
        </p:nvSpPr>
        <p:spPr>
          <a:xfrm>
            <a:off x="85497" y="1106112"/>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C2</a:t>
            </a:r>
          </a:p>
        </p:txBody>
      </p:sp>
      <p:sp>
        <p:nvSpPr>
          <p:cNvPr id="18" name="CaixaDeTexto 17">
            <a:extLst>
              <a:ext uri="{FF2B5EF4-FFF2-40B4-BE49-F238E27FC236}">
                <a16:creationId xmlns:a16="http://schemas.microsoft.com/office/drawing/2014/main" id="{7378F8BE-BEB5-EC0D-6743-3D2F39A0942E}"/>
              </a:ext>
            </a:extLst>
          </p:cNvPr>
          <p:cNvSpPr txBox="1"/>
          <p:nvPr/>
        </p:nvSpPr>
        <p:spPr>
          <a:xfrm>
            <a:off x="85497" y="5958619"/>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C3</a:t>
            </a:r>
          </a:p>
        </p:txBody>
      </p:sp>
      <p:pic>
        <p:nvPicPr>
          <p:cNvPr id="21" name="Imagem 20" descr="Calendário&#10;&#10;Descrição gerada automaticamente com confiança média">
            <a:extLst>
              <a:ext uri="{FF2B5EF4-FFF2-40B4-BE49-F238E27FC236}">
                <a16:creationId xmlns:a16="http://schemas.microsoft.com/office/drawing/2014/main" id="{77BC6CB5-8660-92C6-34FF-442736F12A08}"/>
              </a:ext>
            </a:extLst>
          </p:cNvPr>
          <p:cNvPicPr>
            <a:picLocks noChangeAspect="1"/>
          </p:cNvPicPr>
          <p:nvPr/>
        </p:nvPicPr>
        <p:blipFill rotWithShape="1">
          <a:blip r:embed="rId3">
            <a:extLst>
              <a:ext uri="{28A0092B-C50C-407E-A947-70E740481C1C}">
                <a14:useLocalDpi xmlns:a14="http://schemas.microsoft.com/office/drawing/2010/main" val="0"/>
              </a:ext>
            </a:extLst>
          </a:blip>
          <a:srcRect l="18549" t="2845" r="18451" b="2667"/>
          <a:stretch/>
        </p:blipFill>
        <p:spPr>
          <a:xfrm>
            <a:off x="705483" y="1051608"/>
            <a:ext cx="6593205" cy="5562363"/>
          </a:xfrm>
          <a:prstGeom prst="rect">
            <a:avLst/>
          </a:prstGeom>
        </p:spPr>
      </p:pic>
      <p:pic>
        <p:nvPicPr>
          <p:cNvPr id="6" name="Imagem 5">
            <a:extLst>
              <a:ext uri="{FF2B5EF4-FFF2-40B4-BE49-F238E27FC236}">
                <a16:creationId xmlns:a16="http://schemas.microsoft.com/office/drawing/2014/main" id="{FFF13170-B1CC-0D58-4EE6-E3BCACB9B9C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5400000" flipV="1">
            <a:off x="11865757" y="2643058"/>
            <a:ext cx="504270" cy="645336"/>
          </a:xfrm>
          <a:prstGeom prst="rect">
            <a:avLst/>
          </a:prstGeom>
        </p:spPr>
      </p:pic>
    </p:spTree>
    <p:extLst>
      <p:ext uri="{BB962C8B-B14F-4D97-AF65-F5344CB8AC3E}">
        <p14:creationId xmlns:p14="http://schemas.microsoft.com/office/powerpoint/2010/main" val="116878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803968" y="916883"/>
                <a:ext cx="4302535" cy="583181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100" b="1" dirty="0">
                    <a:latin typeface="Cambria Math" panose="02040503050406030204" pitchFamily="18" charset="0"/>
                    <a:ea typeface="Cambria Math" panose="02040503050406030204" pitchFamily="18" charset="0"/>
                  </a:rPr>
                  <a:t>E qual seria o número perfeito para um Limite Máximo de Cidades atendidas por cada CD?</a:t>
                </a:r>
              </a:p>
              <a:p>
                <a:r>
                  <a:rPr lang="en-US" sz="2100" dirty="0">
                    <a:latin typeface="Cambria Math" panose="02040503050406030204" pitchFamily="18" charset="0"/>
                    <a:ea typeface="Cambria Math" panose="02040503050406030204" pitchFamily="18" charset="0"/>
                  </a:rPr>
                  <a:t>Logo, </a:t>
                </a:r>
                <a:r>
                  <a:rPr lang="en-US" sz="2100" dirty="0" err="1">
                    <a:latin typeface="Cambria Math" panose="02040503050406030204" pitchFamily="18" charset="0"/>
                    <a:ea typeface="Cambria Math" panose="02040503050406030204" pitchFamily="18" charset="0"/>
                  </a:rPr>
                  <a:t>analizando</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este</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caso</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em</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específico</a:t>
                </a:r>
                <a:r>
                  <a:rPr lang="en-US" sz="2100" dirty="0">
                    <a:latin typeface="Cambria Math" panose="02040503050406030204" pitchFamily="18" charset="0"/>
                    <a:ea typeface="Cambria Math" panose="02040503050406030204" pitchFamily="18" charset="0"/>
                  </a:rPr>
                  <a:t>, o </a:t>
                </a:r>
                <a:r>
                  <a:rPr lang="en-US" sz="2100" dirty="0" err="1">
                    <a:latin typeface="Cambria Math" panose="02040503050406030204" pitchFamily="18" charset="0"/>
                    <a:ea typeface="Cambria Math" panose="02040503050406030204" pitchFamily="18" charset="0"/>
                  </a:rPr>
                  <a:t>número</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máximo</a:t>
                </a:r>
                <a:r>
                  <a:rPr lang="en-US" sz="2100" dirty="0">
                    <a:latin typeface="Cambria Math" panose="02040503050406030204" pitchFamily="18" charset="0"/>
                    <a:ea typeface="Cambria Math" panose="02040503050406030204" pitchFamily="18" charset="0"/>
                  </a:rPr>
                  <a:t> de </a:t>
                </a:r>
                <a:r>
                  <a:rPr lang="en-US" sz="2100" dirty="0" err="1">
                    <a:latin typeface="Cambria Math" panose="02040503050406030204" pitchFamily="18" charset="0"/>
                    <a:ea typeface="Cambria Math" panose="02040503050406030204" pitchFamily="18" charset="0"/>
                  </a:rPr>
                  <a:t>Cidades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atendidas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por</a:t>
                </a:r>
                <a:r>
                  <a:rPr lang="en-US" sz="2100" dirty="0">
                    <a:latin typeface="Cambria Math" panose="02040503050406030204" pitchFamily="18" charset="0"/>
                    <a:ea typeface="Cambria Math" panose="02040503050406030204" pitchFamily="18" charset="0"/>
                  </a:rPr>
                  <a:t> um CD seria 4</a:t>
                </a:r>
              </a:p>
              <a:p>
                <a:r>
                  <a:rPr lang="en-US" sz="2100" dirty="0">
                    <a:latin typeface="Cambria Math" panose="02040503050406030204" pitchFamily="18" charset="0"/>
                    <a:ea typeface="Cambria Math" panose="02040503050406030204" pitchFamily="18" charset="0"/>
                  </a:rPr>
                  <a:t>Por que 4?</a:t>
                </a:r>
              </a:p>
              <a:p>
                <a14:m>
                  <m:oMath xmlns:m="http://schemas.openxmlformats.org/officeDocument/2006/math">
                    <m:r>
                      <a:rPr lang="en-US" sz="2100" i="1" dirty="0" smtClean="0">
                        <a:latin typeface="Cambria Math" panose="02040503050406030204" pitchFamily="18" charset="0"/>
                        <a:ea typeface="Cambria Math" panose="02040503050406030204" pitchFamily="18" charset="0"/>
                      </a:rPr>
                      <m:t>4=</m:t>
                    </m:r>
                    <m:r>
                      <a:rPr lang="pt-BR" sz="2100" b="0" i="1" dirty="0" smtClean="0">
                        <a:latin typeface="Cambria Math" panose="02040503050406030204" pitchFamily="18" charset="0"/>
                        <a:ea typeface="Cambria Math" panose="02040503050406030204" pitchFamily="18" charset="0"/>
                      </a:rPr>
                      <m:t>6</m:t>
                    </m:r>
                    <m:r>
                      <a:rPr lang="en-US" sz="2100" i="1" dirty="0" smtClean="0">
                        <a:latin typeface="Cambria Math" panose="02040503050406030204" pitchFamily="18" charset="0"/>
                        <a:ea typeface="Cambria Math" panose="02040503050406030204" pitchFamily="18" charset="0"/>
                      </a:rPr>
                      <m:t>−</m:t>
                    </m:r>
                    <m:r>
                      <a:rPr lang="pt-BR" sz="2100" b="0" i="1" dirty="0" smtClean="0">
                        <a:latin typeface="Cambria Math" panose="02040503050406030204" pitchFamily="18" charset="0"/>
                        <a:ea typeface="Cambria Math" panose="02040503050406030204" pitchFamily="18" charset="0"/>
                      </a:rPr>
                      <m:t>3</m:t>
                    </m:r>
                    <m:r>
                      <a:rPr lang="en-US" sz="2100" i="1" dirty="0" smtClean="0">
                        <a:latin typeface="Cambria Math" panose="02040503050406030204" pitchFamily="18" charset="0"/>
                        <a:ea typeface="Cambria Math" panose="02040503050406030204" pitchFamily="18" charset="0"/>
                      </a:rPr>
                      <m:t>+1</m:t>
                    </m:r>
                  </m:oMath>
                </a14:m>
                <a:endParaRPr lang="en-US" sz="2100" dirty="0">
                  <a:latin typeface="Cambria Math" panose="02040503050406030204" pitchFamily="18" charset="0"/>
                  <a:ea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7803968" y="916883"/>
                <a:ext cx="4302535" cy="5831811"/>
              </a:xfrm>
              <a:prstGeom prst="rect">
                <a:avLst/>
              </a:prstGeom>
              <a:blipFill>
                <a:blip r:embed="rId2"/>
                <a:stretch>
                  <a:fillRect l="-850" t="-209"/>
                </a:stretch>
              </a:blipFill>
            </p:spPr>
            <p:txBody>
              <a:bodyPr/>
              <a:lstStyle/>
              <a:p>
                <a:r>
                  <a:rPr lang="en-US">
                    <a:noFill/>
                  </a:rPr>
                  <a:t> </a:t>
                </a:r>
              </a:p>
            </p:txBody>
          </p:sp>
        </mc:Fallback>
      </mc:AlternateContent>
      <p:sp>
        <p:nvSpPr>
          <p:cNvPr id="16" name="CaixaDeTexto 15">
            <a:extLst>
              <a:ext uri="{FF2B5EF4-FFF2-40B4-BE49-F238E27FC236}">
                <a16:creationId xmlns:a16="http://schemas.microsoft.com/office/drawing/2014/main" id="{7249E7C5-B42C-DEA3-2FB9-447D27151046}"/>
              </a:ext>
            </a:extLst>
          </p:cNvPr>
          <p:cNvSpPr txBox="1"/>
          <p:nvPr/>
        </p:nvSpPr>
        <p:spPr>
          <a:xfrm>
            <a:off x="7246340" y="1849814"/>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C1</a:t>
            </a:r>
          </a:p>
        </p:txBody>
      </p:sp>
      <p:sp>
        <p:nvSpPr>
          <p:cNvPr id="17" name="CaixaDeTexto 16">
            <a:extLst>
              <a:ext uri="{FF2B5EF4-FFF2-40B4-BE49-F238E27FC236}">
                <a16:creationId xmlns:a16="http://schemas.microsoft.com/office/drawing/2014/main" id="{864D709F-644F-EE6E-BB2B-1272FAF90B56}"/>
              </a:ext>
            </a:extLst>
          </p:cNvPr>
          <p:cNvSpPr txBox="1"/>
          <p:nvPr/>
        </p:nvSpPr>
        <p:spPr>
          <a:xfrm>
            <a:off x="85497" y="1106112"/>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C2</a:t>
            </a:r>
          </a:p>
        </p:txBody>
      </p:sp>
      <p:sp>
        <p:nvSpPr>
          <p:cNvPr id="18" name="CaixaDeTexto 17">
            <a:extLst>
              <a:ext uri="{FF2B5EF4-FFF2-40B4-BE49-F238E27FC236}">
                <a16:creationId xmlns:a16="http://schemas.microsoft.com/office/drawing/2014/main" id="{7378F8BE-BEB5-EC0D-6743-3D2F39A0942E}"/>
              </a:ext>
            </a:extLst>
          </p:cNvPr>
          <p:cNvSpPr txBox="1"/>
          <p:nvPr/>
        </p:nvSpPr>
        <p:spPr>
          <a:xfrm>
            <a:off x="85497" y="5958619"/>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C3</a:t>
            </a:r>
          </a:p>
        </p:txBody>
      </p:sp>
      <p:pic>
        <p:nvPicPr>
          <p:cNvPr id="21" name="Imagem 20" descr="Calendário&#10;&#10;Descrição gerada automaticamente com confiança média">
            <a:extLst>
              <a:ext uri="{FF2B5EF4-FFF2-40B4-BE49-F238E27FC236}">
                <a16:creationId xmlns:a16="http://schemas.microsoft.com/office/drawing/2014/main" id="{77BC6CB5-8660-92C6-34FF-442736F12A08}"/>
              </a:ext>
            </a:extLst>
          </p:cNvPr>
          <p:cNvPicPr>
            <a:picLocks noChangeAspect="1"/>
          </p:cNvPicPr>
          <p:nvPr/>
        </p:nvPicPr>
        <p:blipFill rotWithShape="1">
          <a:blip r:embed="rId3">
            <a:extLst>
              <a:ext uri="{28A0092B-C50C-407E-A947-70E740481C1C}">
                <a14:useLocalDpi xmlns:a14="http://schemas.microsoft.com/office/drawing/2010/main" val="0"/>
              </a:ext>
            </a:extLst>
          </a:blip>
          <a:srcRect l="18549" t="2845" r="18451" b="2667"/>
          <a:stretch/>
        </p:blipFill>
        <p:spPr>
          <a:xfrm>
            <a:off x="705483" y="1051608"/>
            <a:ext cx="6593205" cy="5562363"/>
          </a:xfrm>
          <a:prstGeom prst="rect">
            <a:avLst/>
          </a:prstGeom>
        </p:spPr>
      </p:pic>
      <p:pic>
        <p:nvPicPr>
          <p:cNvPr id="7" name="Imagem 6">
            <a:extLst>
              <a:ext uri="{FF2B5EF4-FFF2-40B4-BE49-F238E27FC236}">
                <a16:creationId xmlns:a16="http://schemas.microsoft.com/office/drawing/2014/main" id="{EC144A23-F633-E183-12B2-D0EC836982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5400000" flipV="1">
            <a:off x="11865757" y="2643058"/>
            <a:ext cx="504270" cy="645336"/>
          </a:xfrm>
          <a:prstGeom prst="rect">
            <a:avLst/>
          </a:prstGeom>
        </p:spPr>
      </p:pic>
    </p:spTree>
    <p:extLst>
      <p:ext uri="{BB962C8B-B14F-4D97-AF65-F5344CB8AC3E}">
        <p14:creationId xmlns:p14="http://schemas.microsoft.com/office/powerpoint/2010/main" val="403395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803968" y="916883"/>
                <a:ext cx="4302535" cy="583181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100" b="1" dirty="0">
                    <a:latin typeface="Cambria Math" panose="02040503050406030204" pitchFamily="18" charset="0"/>
                    <a:ea typeface="Cambria Math" panose="02040503050406030204" pitchFamily="18" charset="0"/>
                  </a:rPr>
                  <a:t>E qual seria o número perfeito para um Limite Máximo de Cidades atendidas por cada CD?</a:t>
                </a:r>
              </a:p>
              <a:p>
                <a:r>
                  <a:rPr lang="pt-BR" sz="2100" dirty="0">
                    <a:latin typeface="Cambria Math" panose="02040503050406030204" pitchFamily="18" charset="0"/>
                    <a:ea typeface="Cambria Math" panose="02040503050406030204" pitchFamily="18" charset="0"/>
                  </a:rPr>
                  <a:t>Determinamos assim, que o </a:t>
                </a:r>
                <a:r>
                  <a:rPr lang="pt-BR" sz="2100" b="1" dirty="0">
                    <a:latin typeface="Cambria Math" panose="02040503050406030204" pitchFamily="18" charset="0"/>
                    <a:ea typeface="Cambria Math" panose="02040503050406030204" pitchFamily="18" charset="0"/>
                  </a:rPr>
                  <a:t>Limite Máximo </a:t>
                </a:r>
                <a:r>
                  <a:rPr lang="pt-BR" sz="2100" dirty="0">
                    <a:latin typeface="Cambria Math" panose="02040503050406030204" pitchFamily="18" charset="0"/>
                    <a:ea typeface="Cambria Math" panose="02040503050406030204" pitchFamily="18" charset="0"/>
                  </a:rPr>
                  <a:t>perfeito para a somatória de </a:t>
                </a:r>
                <a14:m>
                  <m:oMath xmlns:m="http://schemas.openxmlformats.org/officeDocument/2006/math">
                    <m:r>
                      <a:rPr lang="pt-BR" sz="2100" b="0" i="1" smtClean="0">
                        <a:latin typeface="Cambria Math" panose="02040503050406030204" pitchFamily="18" charset="0"/>
                        <a:ea typeface="Cambria Math" panose="02040503050406030204" pitchFamily="18" charset="0"/>
                      </a:rPr>
                      <m:t>𝑥</m:t>
                    </m:r>
                  </m:oMath>
                </a14:m>
                <a:r>
                  <a:rPr lang="pt-BR" sz="2100" dirty="0">
                    <a:latin typeface="Cambria Math" panose="02040503050406030204" pitchFamily="18" charset="0"/>
                    <a:ea typeface="Cambria Math" panose="02040503050406030204" pitchFamily="18" charset="0"/>
                  </a:rPr>
                  <a:t> para cada coluna </a:t>
                </a:r>
                <a14:m>
                  <m:oMath xmlns:m="http://schemas.openxmlformats.org/officeDocument/2006/math">
                    <m:r>
                      <a:rPr lang="pt-BR" sz="2100" b="0" i="1" smtClean="0">
                        <a:latin typeface="Cambria Math" panose="02040503050406030204" pitchFamily="18" charset="0"/>
                        <a:ea typeface="Cambria Math" panose="02040503050406030204" pitchFamily="18" charset="0"/>
                      </a:rPr>
                      <m:t>𝑦</m:t>
                    </m:r>
                  </m:oMath>
                </a14:m>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será</a:t>
                </a:r>
                <a:r>
                  <a:rPr lang="en-US" sz="2100" dirty="0">
                    <a:latin typeface="Cambria Math" panose="02040503050406030204" pitchFamily="18" charset="0"/>
                    <a:ea typeface="Cambria Math" panose="02040503050406030204" pitchFamily="18" charset="0"/>
                  </a:rPr>
                  <a:t> </a:t>
                </a:r>
                <a14:m>
                  <m:oMath xmlns:m="http://schemas.openxmlformats.org/officeDocument/2006/math">
                    <m:r>
                      <a:rPr lang="en-US" sz="2100" i="1" dirty="0" smtClean="0">
                        <a:latin typeface="Cambria Math" panose="02040503050406030204" pitchFamily="18" charset="0"/>
                        <a:ea typeface="Cambria Math" panose="02040503050406030204" pitchFamily="18" charset="0"/>
                      </a:rPr>
                      <m:t>(</m:t>
                    </m:r>
                    <m:r>
                      <a:rPr lang="en-US" sz="2100" i="1" dirty="0" smtClean="0">
                        <a:latin typeface="Cambria Math" panose="02040503050406030204" pitchFamily="18" charset="0"/>
                        <a:ea typeface="Cambria Math" panose="02040503050406030204" pitchFamily="18" charset="0"/>
                      </a:rPr>
                      <m:t>𝑚</m:t>
                    </m:r>
                    <m:r>
                      <a:rPr lang="en-US" sz="2100" i="1" dirty="0" smtClean="0">
                        <a:latin typeface="Cambria Math" panose="02040503050406030204" pitchFamily="18" charset="0"/>
                        <a:ea typeface="Cambria Math" panose="02040503050406030204" pitchFamily="18" charset="0"/>
                      </a:rPr>
                      <m:t>−</m:t>
                    </m:r>
                    <m:r>
                      <a:rPr lang="en-US" sz="2100" i="1" dirty="0" smtClean="0">
                        <a:latin typeface="Cambria Math" panose="02040503050406030204" pitchFamily="18" charset="0"/>
                        <a:ea typeface="Cambria Math" panose="02040503050406030204" pitchFamily="18" charset="0"/>
                      </a:rPr>
                      <m:t>𝑛</m:t>
                    </m:r>
                    <m:r>
                      <a:rPr lang="en-US" sz="2100" i="1" dirty="0" smtClean="0">
                        <a:latin typeface="Cambria Math" panose="02040503050406030204" pitchFamily="18" charset="0"/>
                        <a:ea typeface="Cambria Math" panose="02040503050406030204" pitchFamily="18" charset="0"/>
                      </a:rPr>
                      <m:t>+1)</m:t>
                    </m:r>
                  </m:oMath>
                </a14:m>
                <a:endParaRPr lang="en-US" sz="2100" dirty="0">
                  <a:latin typeface="Cambria Math" panose="02040503050406030204" pitchFamily="18" charset="0"/>
                  <a:ea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7803968" y="916883"/>
                <a:ext cx="4302535" cy="5831811"/>
              </a:xfrm>
              <a:prstGeom prst="rect">
                <a:avLst/>
              </a:prstGeom>
              <a:blipFill>
                <a:blip r:embed="rId2"/>
                <a:stretch>
                  <a:fillRect l="-850" t="-209"/>
                </a:stretch>
              </a:blipFill>
            </p:spPr>
            <p:txBody>
              <a:bodyPr/>
              <a:lstStyle/>
              <a:p>
                <a:r>
                  <a:rPr lang="en-US">
                    <a:noFill/>
                  </a:rPr>
                  <a:t> </a:t>
                </a:r>
              </a:p>
            </p:txBody>
          </p:sp>
        </mc:Fallback>
      </mc:AlternateContent>
      <p:sp>
        <p:nvSpPr>
          <p:cNvPr id="16" name="CaixaDeTexto 15">
            <a:extLst>
              <a:ext uri="{FF2B5EF4-FFF2-40B4-BE49-F238E27FC236}">
                <a16:creationId xmlns:a16="http://schemas.microsoft.com/office/drawing/2014/main" id="{7249E7C5-B42C-DEA3-2FB9-447D27151046}"/>
              </a:ext>
            </a:extLst>
          </p:cNvPr>
          <p:cNvSpPr txBox="1"/>
          <p:nvPr/>
        </p:nvSpPr>
        <p:spPr>
          <a:xfrm>
            <a:off x="7246340" y="1849814"/>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C1</a:t>
            </a:r>
          </a:p>
        </p:txBody>
      </p:sp>
      <p:sp>
        <p:nvSpPr>
          <p:cNvPr id="17" name="CaixaDeTexto 16">
            <a:extLst>
              <a:ext uri="{FF2B5EF4-FFF2-40B4-BE49-F238E27FC236}">
                <a16:creationId xmlns:a16="http://schemas.microsoft.com/office/drawing/2014/main" id="{864D709F-644F-EE6E-BB2B-1272FAF90B56}"/>
              </a:ext>
            </a:extLst>
          </p:cNvPr>
          <p:cNvSpPr txBox="1"/>
          <p:nvPr/>
        </p:nvSpPr>
        <p:spPr>
          <a:xfrm>
            <a:off x="85497" y="1106112"/>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C2</a:t>
            </a:r>
          </a:p>
        </p:txBody>
      </p:sp>
      <p:sp>
        <p:nvSpPr>
          <p:cNvPr id="18" name="CaixaDeTexto 17">
            <a:extLst>
              <a:ext uri="{FF2B5EF4-FFF2-40B4-BE49-F238E27FC236}">
                <a16:creationId xmlns:a16="http://schemas.microsoft.com/office/drawing/2014/main" id="{7378F8BE-BEB5-EC0D-6743-3D2F39A0942E}"/>
              </a:ext>
            </a:extLst>
          </p:cNvPr>
          <p:cNvSpPr txBox="1"/>
          <p:nvPr/>
        </p:nvSpPr>
        <p:spPr>
          <a:xfrm>
            <a:off x="85497" y="5958619"/>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C3</a:t>
            </a:r>
          </a:p>
        </p:txBody>
      </p:sp>
      <p:pic>
        <p:nvPicPr>
          <p:cNvPr id="21" name="Imagem 20" descr="Calendário&#10;&#10;Descrição gerada automaticamente com confiança média">
            <a:extLst>
              <a:ext uri="{FF2B5EF4-FFF2-40B4-BE49-F238E27FC236}">
                <a16:creationId xmlns:a16="http://schemas.microsoft.com/office/drawing/2014/main" id="{77BC6CB5-8660-92C6-34FF-442736F12A08}"/>
              </a:ext>
            </a:extLst>
          </p:cNvPr>
          <p:cNvPicPr>
            <a:picLocks noChangeAspect="1"/>
          </p:cNvPicPr>
          <p:nvPr/>
        </p:nvPicPr>
        <p:blipFill rotWithShape="1">
          <a:blip r:embed="rId3">
            <a:extLst>
              <a:ext uri="{28A0092B-C50C-407E-A947-70E740481C1C}">
                <a14:useLocalDpi xmlns:a14="http://schemas.microsoft.com/office/drawing/2010/main" val="0"/>
              </a:ext>
            </a:extLst>
          </a:blip>
          <a:srcRect l="18549" t="2845" r="18451" b="2667"/>
          <a:stretch/>
        </p:blipFill>
        <p:spPr>
          <a:xfrm>
            <a:off x="705483" y="1051608"/>
            <a:ext cx="6593205" cy="5562363"/>
          </a:xfrm>
          <a:prstGeom prst="rect">
            <a:avLst/>
          </a:prstGeom>
        </p:spPr>
      </p:pic>
      <p:pic>
        <p:nvPicPr>
          <p:cNvPr id="6" name="Imagem 5">
            <a:extLst>
              <a:ext uri="{FF2B5EF4-FFF2-40B4-BE49-F238E27FC236}">
                <a16:creationId xmlns:a16="http://schemas.microsoft.com/office/drawing/2014/main" id="{A33032ED-4E24-A67C-A462-8CC69E9A960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5400000" flipV="1">
            <a:off x="11939865" y="2854197"/>
            <a:ext cx="504270" cy="645336"/>
          </a:xfrm>
          <a:prstGeom prst="rect">
            <a:avLst/>
          </a:prstGeom>
        </p:spPr>
      </p:pic>
      <p:pic>
        <p:nvPicPr>
          <p:cNvPr id="7" name="Imagem 6">
            <a:extLst>
              <a:ext uri="{FF2B5EF4-FFF2-40B4-BE49-F238E27FC236}">
                <a16:creationId xmlns:a16="http://schemas.microsoft.com/office/drawing/2014/main" id="{48112AA9-8B7C-C5E9-132C-7ECF5095595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10800000" flipH="1" flipV="1">
            <a:off x="0" y="0"/>
            <a:ext cx="504270" cy="645336"/>
          </a:xfrm>
          <a:prstGeom prst="rect">
            <a:avLst/>
          </a:prstGeom>
        </p:spPr>
      </p:pic>
    </p:spTree>
    <p:extLst>
      <p:ext uri="{BB962C8B-B14F-4D97-AF65-F5344CB8AC3E}">
        <p14:creationId xmlns:p14="http://schemas.microsoft.com/office/powerpoint/2010/main" val="401796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803968" y="916883"/>
                <a:ext cx="4302535" cy="583181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100" b="1" dirty="0">
                    <a:latin typeface="Cambria Math" panose="02040503050406030204" pitchFamily="18" charset="0"/>
                    <a:ea typeface="Cambria Math" panose="02040503050406030204" pitchFamily="18" charset="0"/>
                  </a:rPr>
                  <a:t>E qual seria o número perfeito para um Limite Máximo de Cidades atendidas por cada CD?</a:t>
                </a:r>
              </a:p>
              <a:p>
                <a:r>
                  <a:rPr lang="pt-BR" sz="2100" dirty="0">
                    <a:latin typeface="Cambria Math" panose="02040503050406030204" pitchFamily="18" charset="0"/>
                    <a:ea typeface="Cambria Math" panose="02040503050406030204" pitchFamily="18" charset="0"/>
                  </a:rPr>
                  <a:t>Determinamos assim, que o </a:t>
                </a:r>
                <a:r>
                  <a:rPr lang="pt-BR" sz="2100" b="1" dirty="0">
                    <a:latin typeface="Cambria Math" panose="02040503050406030204" pitchFamily="18" charset="0"/>
                    <a:ea typeface="Cambria Math" panose="02040503050406030204" pitchFamily="18" charset="0"/>
                  </a:rPr>
                  <a:t>Limite Máximo </a:t>
                </a:r>
                <a:r>
                  <a:rPr lang="pt-BR" sz="2100" dirty="0">
                    <a:latin typeface="Cambria Math" panose="02040503050406030204" pitchFamily="18" charset="0"/>
                    <a:ea typeface="Cambria Math" panose="02040503050406030204" pitchFamily="18" charset="0"/>
                  </a:rPr>
                  <a:t>perfeito para a somatória de </a:t>
                </a:r>
                <a14:m>
                  <m:oMath xmlns:m="http://schemas.openxmlformats.org/officeDocument/2006/math">
                    <m:r>
                      <a:rPr lang="pt-BR" sz="2100" b="0" i="1" smtClean="0">
                        <a:latin typeface="Cambria Math" panose="02040503050406030204" pitchFamily="18" charset="0"/>
                        <a:ea typeface="Cambria Math" panose="02040503050406030204" pitchFamily="18" charset="0"/>
                      </a:rPr>
                      <m:t>𝑥</m:t>
                    </m:r>
                  </m:oMath>
                </a14:m>
                <a:r>
                  <a:rPr lang="pt-BR" sz="2100" dirty="0">
                    <a:latin typeface="Cambria Math" panose="02040503050406030204" pitchFamily="18" charset="0"/>
                    <a:ea typeface="Cambria Math" panose="02040503050406030204" pitchFamily="18" charset="0"/>
                  </a:rPr>
                  <a:t> para cada coluna </a:t>
                </a:r>
                <a14:m>
                  <m:oMath xmlns:m="http://schemas.openxmlformats.org/officeDocument/2006/math">
                    <m:r>
                      <a:rPr lang="pt-BR" sz="2100" b="0" i="1" smtClean="0">
                        <a:latin typeface="Cambria Math" panose="02040503050406030204" pitchFamily="18" charset="0"/>
                        <a:ea typeface="Cambria Math" panose="02040503050406030204" pitchFamily="18" charset="0"/>
                      </a:rPr>
                      <m:t>𝑦</m:t>
                    </m:r>
                  </m:oMath>
                </a14:m>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será</a:t>
                </a:r>
                <a:r>
                  <a:rPr lang="en-US" sz="2100" dirty="0">
                    <a:latin typeface="Cambria Math" panose="02040503050406030204" pitchFamily="18" charset="0"/>
                    <a:ea typeface="Cambria Math" panose="02040503050406030204" pitchFamily="18" charset="0"/>
                  </a:rPr>
                  <a:t> </a:t>
                </a:r>
                <a14:m>
                  <m:oMath xmlns:m="http://schemas.openxmlformats.org/officeDocument/2006/math">
                    <m:r>
                      <a:rPr lang="en-US" sz="2100" i="1" dirty="0" smtClean="0">
                        <a:latin typeface="Cambria Math" panose="02040503050406030204" pitchFamily="18" charset="0"/>
                        <a:ea typeface="Cambria Math" panose="02040503050406030204" pitchFamily="18" charset="0"/>
                      </a:rPr>
                      <m:t>(</m:t>
                    </m:r>
                    <m:r>
                      <a:rPr lang="en-US" sz="2100" i="1" dirty="0" smtClean="0">
                        <a:latin typeface="Cambria Math" panose="02040503050406030204" pitchFamily="18" charset="0"/>
                        <a:ea typeface="Cambria Math" panose="02040503050406030204" pitchFamily="18" charset="0"/>
                      </a:rPr>
                      <m:t>𝑚</m:t>
                    </m:r>
                    <m:r>
                      <a:rPr lang="en-US" sz="2100" i="1" dirty="0" smtClean="0">
                        <a:latin typeface="Cambria Math" panose="02040503050406030204" pitchFamily="18" charset="0"/>
                        <a:ea typeface="Cambria Math" panose="02040503050406030204" pitchFamily="18" charset="0"/>
                      </a:rPr>
                      <m:t>−</m:t>
                    </m:r>
                    <m:r>
                      <a:rPr lang="en-US" sz="2100" i="1" dirty="0" smtClean="0">
                        <a:latin typeface="Cambria Math" panose="02040503050406030204" pitchFamily="18" charset="0"/>
                        <a:ea typeface="Cambria Math" panose="02040503050406030204" pitchFamily="18" charset="0"/>
                      </a:rPr>
                      <m:t>𝑛</m:t>
                    </m:r>
                    <m:r>
                      <a:rPr lang="en-US" sz="2100" i="1" dirty="0" smtClean="0">
                        <a:latin typeface="Cambria Math" panose="02040503050406030204" pitchFamily="18" charset="0"/>
                        <a:ea typeface="Cambria Math" panose="02040503050406030204" pitchFamily="18" charset="0"/>
                      </a:rPr>
                      <m:t>+1)</m:t>
                    </m:r>
                  </m:oMath>
                </a14:m>
                <a:endParaRPr lang="en-US" sz="210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ctrlPr>
                            <a:rPr lang="pt-BR" sz="2100" i="1" smtClean="0">
                              <a:latin typeface="Cambria Math" panose="02040503050406030204" pitchFamily="18" charset="0"/>
                              <a:ea typeface="Cambria Math" panose="02040503050406030204" pitchFamily="18" charset="0"/>
                            </a:rPr>
                          </m:ctrlPr>
                        </m:naryPr>
                        <m:sub>
                          <m:r>
                            <m:rPr>
                              <m:brk m:alnAt="23"/>
                            </m:rPr>
                            <a:rPr lang="pt-BR" sz="2100" b="0" i="1" smtClean="0">
                              <a:latin typeface="Cambria Math" panose="02040503050406030204" pitchFamily="18" charset="0"/>
                              <a:ea typeface="Cambria Math" panose="02040503050406030204" pitchFamily="18" charset="0"/>
                            </a:rPr>
                            <m:t>𝑗</m:t>
                          </m:r>
                          <m:r>
                            <a:rPr lang="pt-BR" sz="2100" i="1" smtClean="0">
                              <a:latin typeface="Cambria Math" panose="02040503050406030204" pitchFamily="18" charset="0"/>
                              <a:ea typeface="Cambria Math" panose="02040503050406030204" pitchFamily="18" charset="0"/>
                            </a:rPr>
                            <m:t>=</m:t>
                          </m:r>
                          <m:r>
                            <a:rPr lang="pt-BR" sz="2100" b="0" i="1" smtClean="0">
                              <a:latin typeface="Cambria Math" panose="02040503050406030204" pitchFamily="18" charset="0"/>
                              <a:ea typeface="Cambria Math" panose="02040503050406030204" pitchFamily="18" charset="0"/>
                            </a:rPr>
                            <m:t>1</m:t>
                          </m:r>
                        </m:sub>
                        <m:sup>
                          <m:r>
                            <a:rPr lang="pt-BR" sz="2100" b="0" i="1" smtClean="0">
                              <a:latin typeface="Cambria Math" panose="02040503050406030204" pitchFamily="18" charset="0"/>
                              <a:ea typeface="Cambria Math" panose="02040503050406030204" pitchFamily="18" charset="0"/>
                            </a:rPr>
                            <m:t>𝑚</m:t>
                          </m:r>
                        </m:sup>
                        <m:e>
                          <m:sSub>
                            <m:sSubPr>
                              <m:ctrlPr>
                                <a:rPr lang="pt-BR" sz="2100" b="0" i="1" smtClean="0">
                                  <a:latin typeface="Cambria Math" panose="02040503050406030204" pitchFamily="18" charset="0"/>
                                  <a:ea typeface="Cambria Math" panose="02040503050406030204" pitchFamily="18" charset="0"/>
                                </a:rPr>
                              </m:ctrlPr>
                            </m:sSubPr>
                            <m:e>
                              <m:r>
                                <a:rPr lang="pt-BR" sz="2100" b="0" i="1" smtClean="0">
                                  <a:latin typeface="Cambria Math" panose="02040503050406030204" pitchFamily="18" charset="0"/>
                                  <a:ea typeface="Cambria Math" panose="02040503050406030204" pitchFamily="18" charset="0"/>
                                </a:rPr>
                                <m:t>𝑥</m:t>
                              </m:r>
                            </m:e>
                            <m:sub>
                              <m:r>
                                <a:rPr lang="pt-BR" sz="2100" b="0" i="1" smtClean="0">
                                  <a:latin typeface="Cambria Math" panose="02040503050406030204" pitchFamily="18" charset="0"/>
                                  <a:ea typeface="Cambria Math" panose="02040503050406030204" pitchFamily="18" charset="0"/>
                                </a:rPr>
                                <m:t>𝑖</m:t>
                              </m:r>
                              <m:r>
                                <a:rPr lang="pt-BR" sz="2100" b="0" i="1" smtClean="0">
                                  <a:latin typeface="Cambria Math" panose="02040503050406030204" pitchFamily="18" charset="0"/>
                                  <a:ea typeface="Cambria Math" panose="02040503050406030204" pitchFamily="18" charset="0"/>
                                </a:rPr>
                                <m:t>,</m:t>
                              </m:r>
                              <m:r>
                                <a:rPr lang="pt-BR" sz="2100" b="0" i="1" smtClean="0">
                                  <a:latin typeface="Cambria Math" panose="02040503050406030204" pitchFamily="18" charset="0"/>
                                  <a:ea typeface="Cambria Math" panose="02040503050406030204" pitchFamily="18" charset="0"/>
                                </a:rPr>
                                <m:t>𝑗</m:t>
                              </m:r>
                            </m:sub>
                          </m:sSub>
                          <m:r>
                            <a:rPr lang="pt-BR" sz="2100" b="0" i="1" smtClean="0">
                              <a:latin typeface="Cambria Math" panose="02040503050406030204" pitchFamily="18" charset="0"/>
                              <a:ea typeface="Cambria Math" panose="02040503050406030204" pitchFamily="18" charset="0"/>
                            </a:rPr>
                            <m:t>≤</m:t>
                          </m:r>
                          <m:d>
                            <m:dPr>
                              <m:ctrlPr>
                                <a:rPr lang="pt-BR" sz="2100" b="0" i="1" smtClean="0">
                                  <a:latin typeface="Cambria Math" panose="02040503050406030204" pitchFamily="18" charset="0"/>
                                  <a:ea typeface="Cambria Math" panose="02040503050406030204" pitchFamily="18" charset="0"/>
                                </a:rPr>
                              </m:ctrlPr>
                            </m:dPr>
                            <m:e>
                              <m:r>
                                <a:rPr lang="pt-BR" sz="2100" b="0" i="1" smtClean="0">
                                  <a:latin typeface="Cambria Math" panose="02040503050406030204" pitchFamily="18" charset="0"/>
                                  <a:ea typeface="Cambria Math" panose="02040503050406030204" pitchFamily="18" charset="0"/>
                                </a:rPr>
                                <m:t>𝑚</m:t>
                              </m:r>
                              <m:r>
                                <a:rPr lang="pt-BR" sz="2100" b="0" i="1" smtClean="0">
                                  <a:latin typeface="Cambria Math" panose="02040503050406030204" pitchFamily="18" charset="0"/>
                                  <a:ea typeface="Cambria Math" panose="02040503050406030204" pitchFamily="18" charset="0"/>
                                </a:rPr>
                                <m:t>−</m:t>
                              </m:r>
                              <m:r>
                                <a:rPr lang="pt-BR" sz="2100" b="0" i="1" smtClean="0">
                                  <a:latin typeface="Cambria Math" panose="02040503050406030204" pitchFamily="18" charset="0"/>
                                  <a:ea typeface="Cambria Math" panose="02040503050406030204" pitchFamily="18" charset="0"/>
                                </a:rPr>
                                <m:t>𝑛</m:t>
                              </m:r>
                              <m:r>
                                <a:rPr lang="pt-BR" sz="2100" b="0" i="1" smtClean="0">
                                  <a:latin typeface="Cambria Math" panose="02040503050406030204" pitchFamily="18" charset="0"/>
                                  <a:ea typeface="Cambria Math" panose="02040503050406030204" pitchFamily="18" charset="0"/>
                                </a:rPr>
                                <m:t>+1</m:t>
                              </m:r>
                            </m:e>
                          </m:d>
                          <m:r>
                            <a:rPr lang="pt-BR" sz="2100" b="0" i="1" smtClean="0">
                              <a:latin typeface="Cambria Math" panose="02040503050406030204" pitchFamily="18" charset="0"/>
                              <a:ea typeface="Cambria Math" panose="02040503050406030204" pitchFamily="18" charset="0"/>
                            </a:rPr>
                            <m:t>∗</m:t>
                          </m:r>
                          <m:sSub>
                            <m:sSubPr>
                              <m:ctrlPr>
                                <a:rPr lang="pt-BR" sz="2100" b="0" i="1" smtClean="0">
                                  <a:latin typeface="Cambria Math" panose="02040503050406030204" pitchFamily="18" charset="0"/>
                                  <a:ea typeface="Cambria Math" panose="02040503050406030204" pitchFamily="18" charset="0"/>
                                </a:rPr>
                              </m:ctrlPr>
                            </m:sSubPr>
                            <m:e>
                              <m:r>
                                <a:rPr lang="pt-BR" sz="2100" b="0" i="1" smtClean="0">
                                  <a:latin typeface="Cambria Math" panose="02040503050406030204" pitchFamily="18" charset="0"/>
                                  <a:ea typeface="Cambria Math" panose="02040503050406030204" pitchFamily="18" charset="0"/>
                                </a:rPr>
                                <m:t>𝑦</m:t>
                              </m:r>
                            </m:e>
                            <m:sub>
                              <m:r>
                                <a:rPr lang="pt-BR" sz="2100" b="0" i="1" smtClean="0">
                                  <a:latin typeface="Cambria Math" panose="02040503050406030204" pitchFamily="18" charset="0"/>
                                  <a:ea typeface="Cambria Math" panose="02040503050406030204" pitchFamily="18" charset="0"/>
                                </a:rPr>
                                <m:t>𝑖</m:t>
                              </m:r>
                            </m:sub>
                          </m:sSub>
                        </m:e>
                      </m:nary>
                      <m:r>
                        <a:rPr lang="pt-BR" sz="2100" b="0" i="1" smtClean="0">
                          <a:latin typeface="Cambria Math" panose="02040503050406030204" pitchFamily="18" charset="0"/>
                          <a:ea typeface="Cambria Math" panose="02040503050406030204" pitchFamily="18" charset="0"/>
                        </a:rPr>
                        <m:t>,  </m:t>
                      </m:r>
                      <m:r>
                        <a:rPr lang="pt-BR" sz="2100" b="0" i="1" smtClean="0">
                          <a:latin typeface="Cambria Math" panose="02040503050406030204" pitchFamily="18" charset="0"/>
                          <a:ea typeface="Cambria Math" panose="02040503050406030204" pitchFamily="18" charset="0"/>
                        </a:rPr>
                        <m:t>𝑖</m:t>
                      </m:r>
                      <m:r>
                        <a:rPr lang="pt-BR" sz="2100" b="0" i="1" smtClean="0">
                          <a:latin typeface="Cambria Math" panose="02040503050406030204" pitchFamily="18" charset="0"/>
                          <a:ea typeface="Cambria Math" panose="02040503050406030204" pitchFamily="18" charset="0"/>
                        </a:rPr>
                        <m:t>∈</m:t>
                      </m:r>
                      <m:r>
                        <a:rPr lang="pt-BR" sz="2100" b="0" i="1" smtClean="0">
                          <a:latin typeface="Cambria Math" panose="02040503050406030204" pitchFamily="18" charset="0"/>
                          <a:ea typeface="Cambria Math" panose="02040503050406030204" pitchFamily="18" charset="0"/>
                        </a:rPr>
                        <m:t>𝐶</m:t>
                      </m:r>
                    </m:oMath>
                  </m:oMathPara>
                </a14:m>
                <a:endParaRPr lang="en-US" sz="2100" dirty="0">
                  <a:latin typeface="Cambria Math" panose="02040503050406030204" pitchFamily="18" charset="0"/>
                  <a:ea typeface="Cambria Math" panose="02040503050406030204" pitchFamily="18" charset="0"/>
                </a:endParaRPr>
              </a:p>
              <a:p>
                <a:pPr marL="0" indent="0">
                  <a:buNone/>
                </a:pPr>
                <a:endParaRPr lang="en-US" sz="2100" dirty="0">
                  <a:latin typeface="Cambria Math" panose="02040503050406030204" pitchFamily="18" charset="0"/>
                  <a:ea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7803968" y="916883"/>
                <a:ext cx="4302535" cy="5831811"/>
              </a:xfrm>
              <a:prstGeom prst="rect">
                <a:avLst/>
              </a:prstGeom>
              <a:blipFill>
                <a:blip r:embed="rId2"/>
                <a:stretch>
                  <a:fillRect l="-850" t="-209"/>
                </a:stretch>
              </a:blipFill>
            </p:spPr>
            <p:txBody>
              <a:bodyPr/>
              <a:lstStyle/>
              <a:p>
                <a:r>
                  <a:rPr lang="en-US">
                    <a:noFill/>
                  </a:rPr>
                  <a:t> </a:t>
                </a:r>
              </a:p>
            </p:txBody>
          </p:sp>
        </mc:Fallback>
      </mc:AlternateContent>
      <p:sp>
        <p:nvSpPr>
          <p:cNvPr id="16" name="CaixaDeTexto 15">
            <a:extLst>
              <a:ext uri="{FF2B5EF4-FFF2-40B4-BE49-F238E27FC236}">
                <a16:creationId xmlns:a16="http://schemas.microsoft.com/office/drawing/2014/main" id="{7249E7C5-B42C-DEA3-2FB9-447D27151046}"/>
              </a:ext>
            </a:extLst>
          </p:cNvPr>
          <p:cNvSpPr txBox="1"/>
          <p:nvPr/>
        </p:nvSpPr>
        <p:spPr>
          <a:xfrm>
            <a:off x="7246340" y="1849814"/>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C1</a:t>
            </a:r>
          </a:p>
        </p:txBody>
      </p:sp>
      <p:sp>
        <p:nvSpPr>
          <p:cNvPr id="17" name="CaixaDeTexto 16">
            <a:extLst>
              <a:ext uri="{FF2B5EF4-FFF2-40B4-BE49-F238E27FC236}">
                <a16:creationId xmlns:a16="http://schemas.microsoft.com/office/drawing/2014/main" id="{864D709F-644F-EE6E-BB2B-1272FAF90B56}"/>
              </a:ext>
            </a:extLst>
          </p:cNvPr>
          <p:cNvSpPr txBox="1"/>
          <p:nvPr/>
        </p:nvSpPr>
        <p:spPr>
          <a:xfrm>
            <a:off x="85497" y="1106112"/>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C2</a:t>
            </a:r>
          </a:p>
        </p:txBody>
      </p:sp>
      <p:sp>
        <p:nvSpPr>
          <p:cNvPr id="18" name="CaixaDeTexto 17">
            <a:extLst>
              <a:ext uri="{FF2B5EF4-FFF2-40B4-BE49-F238E27FC236}">
                <a16:creationId xmlns:a16="http://schemas.microsoft.com/office/drawing/2014/main" id="{7378F8BE-BEB5-EC0D-6743-3D2F39A0942E}"/>
              </a:ext>
            </a:extLst>
          </p:cNvPr>
          <p:cNvSpPr txBox="1"/>
          <p:nvPr/>
        </p:nvSpPr>
        <p:spPr>
          <a:xfrm>
            <a:off x="85497" y="5958619"/>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C3</a:t>
            </a:r>
          </a:p>
        </p:txBody>
      </p:sp>
      <p:pic>
        <p:nvPicPr>
          <p:cNvPr id="21" name="Imagem 20" descr="Calendário&#10;&#10;Descrição gerada automaticamente com confiança média">
            <a:extLst>
              <a:ext uri="{FF2B5EF4-FFF2-40B4-BE49-F238E27FC236}">
                <a16:creationId xmlns:a16="http://schemas.microsoft.com/office/drawing/2014/main" id="{77BC6CB5-8660-92C6-34FF-442736F12A08}"/>
              </a:ext>
            </a:extLst>
          </p:cNvPr>
          <p:cNvPicPr>
            <a:picLocks noChangeAspect="1"/>
          </p:cNvPicPr>
          <p:nvPr/>
        </p:nvPicPr>
        <p:blipFill rotWithShape="1">
          <a:blip r:embed="rId3">
            <a:extLst>
              <a:ext uri="{28A0092B-C50C-407E-A947-70E740481C1C}">
                <a14:useLocalDpi xmlns:a14="http://schemas.microsoft.com/office/drawing/2010/main" val="0"/>
              </a:ext>
            </a:extLst>
          </a:blip>
          <a:srcRect l="18549" t="2845" r="18451" b="2667"/>
          <a:stretch/>
        </p:blipFill>
        <p:spPr>
          <a:xfrm>
            <a:off x="705483" y="1051608"/>
            <a:ext cx="6593205" cy="5562363"/>
          </a:xfrm>
          <a:prstGeom prst="rect">
            <a:avLst/>
          </a:prstGeom>
        </p:spPr>
      </p:pic>
      <p:pic>
        <p:nvPicPr>
          <p:cNvPr id="6" name="Imagem 5">
            <a:extLst>
              <a:ext uri="{FF2B5EF4-FFF2-40B4-BE49-F238E27FC236}">
                <a16:creationId xmlns:a16="http://schemas.microsoft.com/office/drawing/2014/main" id="{FC7F2E98-1C12-D28A-0E10-E916A3EBCD3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10800000" flipH="1" flipV="1">
            <a:off x="0" y="0"/>
            <a:ext cx="504270" cy="645336"/>
          </a:xfrm>
          <a:prstGeom prst="rect">
            <a:avLst/>
          </a:prstGeom>
        </p:spPr>
      </p:pic>
    </p:spTree>
    <p:extLst>
      <p:ext uri="{BB962C8B-B14F-4D97-AF65-F5344CB8AC3E}">
        <p14:creationId xmlns:p14="http://schemas.microsoft.com/office/powerpoint/2010/main" val="282447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776617" y="1578510"/>
                <a:ext cx="4415383" cy="450855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3200" dirty="0">
                    <a:latin typeface="Cambria Math" panose="02040503050406030204" pitchFamily="18" charset="0"/>
                    <a:ea typeface="Cambria Math" panose="02040503050406030204" pitchFamily="18" charset="0"/>
                  </a:rPr>
                  <a:t>E assim, conseguimos determinar um </a:t>
                </a:r>
                <a:r>
                  <a:rPr lang="pt-BR" sz="3200" b="1" i="1" dirty="0">
                    <a:latin typeface="Cambria Math" panose="02040503050406030204" pitchFamily="18" charset="0"/>
                    <a:ea typeface="Cambria Math" panose="02040503050406030204" pitchFamily="18" charset="0"/>
                  </a:rPr>
                  <a:t>Link</a:t>
                </a:r>
                <a:r>
                  <a:rPr lang="pt-BR" sz="3200" dirty="0">
                    <a:latin typeface="Cambria Math" panose="02040503050406030204" pitchFamily="18" charset="0"/>
                    <a:ea typeface="Cambria Math" panose="02040503050406030204" pitchFamily="18" charset="0"/>
                  </a:rPr>
                  <a:t> entre as variáveis </a:t>
                </a:r>
                <a14:m>
                  <m:oMath xmlns:m="http://schemas.openxmlformats.org/officeDocument/2006/math">
                    <m:r>
                      <a:rPr lang="pt-BR" sz="3200" b="1" i="1" smtClean="0">
                        <a:latin typeface="Cambria Math" panose="02040503050406030204" pitchFamily="18" charset="0"/>
                        <a:ea typeface="Cambria Math" panose="02040503050406030204" pitchFamily="18" charset="0"/>
                      </a:rPr>
                      <m:t>𝒙</m:t>
                    </m:r>
                  </m:oMath>
                </a14:m>
                <a:r>
                  <a:rPr lang="en-US" sz="3200" dirty="0">
                    <a:latin typeface="Cambria Math" panose="02040503050406030204" pitchFamily="18" charset="0"/>
                    <a:ea typeface="Cambria Math" panose="02040503050406030204" pitchFamily="18" charset="0"/>
                  </a:rPr>
                  <a:t> e </a:t>
                </a:r>
                <a14:m>
                  <m:oMath xmlns:m="http://schemas.openxmlformats.org/officeDocument/2006/math">
                    <m:r>
                      <a:rPr lang="pt-BR" sz="3200" b="1" i="1" smtClean="0">
                        <a:latin typeface="Cambria Math" panose="02040503050406030204" pitchFamily="18" charset="0"/>
                        <a:ea typeface="Cambria Math" panose="02040503050406030204" pitchFamily="18" charset="0"/>
                      </a:rPr>
                      <m:t>𝒚</m:t>
                    </m:r>
                  </m:oMath>
                </a14:m>
                <a:r>
                  <a:rPr lang="en-US" sz="3200" dirty="0">
                    <a:latin typeface="Cambria Math" panose="02040503050406030204" pitchFamily="18" charset="0"/>
                    <a:ea typeface="Cambria Math" panose="02040503050406030204" pitchFamily="18" charset="0"/>
                  </a:rPr>
                  <a:t>, </a:t>
                </a:r>
                <a:r>
                  <a:rPr lang="en-US" sz="3200" dirty="0" err="1">
                    <a:latin typeface="Cambria Math" panose="02040503050406030204" pitchFamily="18" charset="0"/>
                    <a:ea typeface="Cambria Math" panose="02040503050406030204" pitchFamily="18" charset="0"/>
                  </a:rPr>
                  <a:t>ou</a:t>
                </a:r>
                <a:r>
                  <a:rPr lang="en-US" sz="3200" dirty="0">
                    <a:latin typeface="Cambria Math" panose="02040503050406030204" pitchFamily="18" charset="0"/>
                    <a:ea typeface="Cambria Math" panose="02040503050406030204" pitchFamily="18" charset="0"/>
                  </a:rPr>
                  <a:t> </a:t>
                </a:r>
                <a:r>
                  <a:rPr lang="en-US" sz="3200" dirty="0" err="1">
                    <a:latin typeface="Cambria Math" panose="02040503050406030204" pitchFamily="18" charset="0"/>
                    <a:ea typeface="Cambria Math" panose="02040503050406030204" pitchFamily="18" charset="0"/>
                  </a:rPr>
                  <a:t>seja</a:t>
                </a:r>
                <a:r>
                  <a:rPr lang="en-US" sz="3200" dirty="0">
                    <a:latin typeface="Cambria Math" panose="02040503050406030204" pitchFamily="18" charset="0"/>
                    <a:ea typeface="Cambria Math" panose="02040503050406030204" pitchFamily="18" charset="0"/>
                  </a:rPr>
                  <a:t>, entre </a:t>
                </a:r>
                <a:r>
                  <a:rPr lang="en-US" sz="3200" dirty="0" err="1">
                    <a:latin typeface="Cambria Math" panose="02040503050406030204" pitchFamily="18" charset="0"/>
                    <a:ea typeface="Cambria Math" panose="02040503050406030204" pitchFamily="18" charset="0"/>
                  </a:rPr>
                  <a:t>os</a:t>
                </a:r>
                <a:r>
                  <a:rPr lang="en-US" sz="3200" dirty="0">
                    <a:latin typeface="Cambria Math" panose="02040503050406030204" pitchFamily="18" charset="0"/>
                    <a:ea typeface="Cambria Math" panose="02040503050406030204" pitchFamily="18" charset="0"/>
                  </a:rPr>
                  <a:t> CDs e as </a:t>
                </a:r>
                <a:r>
                  <a:rPr lang="en-US" sz="3200" dirty="0" err="1">
                    <a:latin typeface="Cambria Math" panose="02040503050406030204" pitchFamily="18" charset="0"/>
                    <a:ea typeface="Cambria Math" panose="02040503050406030204" pitchFamily="18" charset="0"/>
                  </a:rPr>
                  <a:t>Cidades</a:t>
                </a:r>
                <a:endParaRPr lang="en-US" sz="3200" dirty="0">
                  <a:latin typeface="Cambria Math" panose="02040503050406030204" pitchFamily="18" charset="0"/>
                  <a:ea typeface="Cambria Math" panose="02040503050406030204" pitchFamily="18" charset="0"/>
                </a:endParaRPr>
              </a:p>
              <a:p>
                <a:r>
                  <a:rPr lang="en-US" sz="3200" dirty="0">
                    <a:latin typeface="Cambria Math" panose="02040503050406030204" pitchFamily="18" charset="0"/>
                    <a:ea typeface="Cambria Math" panose="02040503050406030204" pitchFamily="18" charset="0"/>
                  </a:rPr>
                  <a:t>O que </a:t>
                </a:r>
                <a:r>
                  <a:rPr lang="en-US" sz="3200" dirty="0" err="1">
                    <a:latin typeface="Cambria Math" panose="02040503050406030204" pitchFamily="18" charset="0"/>
                    <a:ea typeface="Cambria Math" panose="02040503050406030204" pitchFamily="18" charset="0"/>
                  </a:rPr>
                  <a:t>já</a:t>
                </a:r>
                <a:r>
                  <a:rPr lang="en-US" sz="3200" dirty="0">
                    <a:latin typeface="Cambria Math" panose="02040503050406030204" pitchFamily="18" charset="0"/>
                    <a:ea typeface="Cambria Math" panose="02040503050406030204" pitchFamily="18" charset="0"/>
                  </a:rPr>
                  <a:t> é o </a:t>
                </a:r>
                <a:r>
                  <a:rPr lang="en-US" sz="3200" dirty="0" err="1">
                    <a:latin typeface="Cambria Math" panose="02040503050406030204" pitchFamily="18" charset="0"/>
                    <a:ea typeface="Cambria Math" panose="02040503050406030204" pitchFamily="18" charset="0"/>
                  </a:rPr>
                  <a:t>suficiente</a:t>
                </a:r>
                <a:r>
                  <a:rPr lang="en-US" sz="3200" dirty="0">
                    <a:latin typeface="Cambria Math" panose="02040503050406030204" pitchFamily="18" charset="0"/>
                    <a:ea typeface="Cambria Math" panose="02040503050406030204" pitchFamily="18" charset="0"/>
                  </a:rPr>
                  <a:t> para </a:t>
                </a:r>
                <a:r>
                  <a:rPr lang="en-US" sz="3200" b="1" dirty="0" err="1">
                    <a:latin typeface="Cambria Math" panose="02040503050406030204" pitchFamily="18" charset="0"/>
                    <a:ea typeface="Cambria Math" panose="02040503050406030204" pitchFamily="18" charset="0"/>
                  </a:rPr>
                  <a:t>solucionarmos</a:t>
                </a:r>
                <a:r>
                  <a:rPr lang="en-US" sz="3200" dirty="0">
                    <a:latin typeface="Cambria Math" panose="02040503050406030204" pitchFamily="18" charset="0"/>
                    <a:ea typeface="Cambria Math" panose="02040503050406030204" pitchFamily="18" charset="0"/>
                  </a:rPr>
                  <a:t> o item </a:t>
                </a:r>
                <a:r>
                  <a:rPr lang="en-US" sz="3200" b="1" dirty="0">
                    <a:latin typeface="Cambria Math" panose="02040503050406030204" pitchFamily="18" charset="0"/>
                    <a:ea typeface="Cambria Math" panose="02040503050406030204" pitchFamily="18" charset="0"/>
                  </a:rPr>
                  <a:t>A</a:t>
                </a:r>
                <a:r>
                  <a:rPr lang="en-US" sz="3200" dirty="0">
                    <a:latin typeface="Cambria Math" panose="02040503050406030204" pitchFamily="18" charset="0"/>
                    <a:ea typeface="Cambria Math" panose="02040503050406030204" pitchFamily="18" charset="0"/>
                  </a:rPr>
                  <a:t> do </a:t>
                </a:r>
                <a:r>
                  <a:rPr lang="en-US" sz="3200" dirty="0" err="1">
                    <a:latin typeface="Cambria Math" panose="02040503050406030204" pitchFamily="18" charset="0"/>
                    <a:ea typeface="Cambria Math" panose="02040503050406030204" pitchFamily="18" charset="0"/>
                  </a:rPr>
                  <a:t>problema</a:t>
                </a:r>
                <a:endParaRPr lang="en-US" sz="3200" dirty="0">
                  <a:latin typeface="Cambria Math" panose="02040503050406030204" pitchFamily="18" charset="0"/>
                  <a:ea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7776617" y="1578510"/>
                <a:ext cx="4415383" cy="4508557"/>
              </a:xfrm>
              <a:prstGeom prst="rect">
                <a:avLst/>
              </a:prstGeom>
              <a:blipFill>
                <a:blip r:embed="rId2"/>
                <a:stretch>
                  <a:fillRect l="-2486" t="-1622" r="-4696" b="-3514"/>
                </a:stretch>
              </a:blipFill>
            </p:spPr>
            <p:txBody>
              <a:bodyPr/>
              <a:lstStyle/>
              <a:p>
                <a:r>
                  <a:rPr lang="en-US">
                    <a:noFill/>
                  </a:rPr>
                  <a:t> </a:t>
                </a:r>
              </a:p>
            </p:txBody>
          </p:sp>
        </mc:Fallback>
      </mc:AlternateContent>
      <p:sp>
        <p:nvSpPr>
          <p:cNvPr id="16" name="CaixaDeTexto 15">
            <a:extLst>
              <a:ext uri="{FF2B5EF4-FFF2-40B4-BE49-F238E27FC236}">
                <a16:creationId xmlns:a16="http://schemas.microsoft.com/office/drawing/2014/main" id="{7249E7C5-B42C-DEA3-2FB9-447D27151046}"/>
              </a:ext>
            </a:extLst>
          </p:cNvPr>
          <p:cNvSpPr txBox="1"/>
          <p:nvPr/>
        </p:nvSpPr>
        <p:spPr>
          <a:xfrm>
            <a:off x="7246340" y="1849814"/>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C1</a:t>
            </a:r>
          </a:p>
        </p:txBody>
      </p:sp>
      <p:sp>
        <p:nvSpPr>
          <p:cNvPr id="17" name="CaixaDeTexto 16">
            <a:extLst>
              <a:ext uri="{FF2B5EF4-FFF2-40B4-BE49-F238E27FC236}">
                <a16:creationId xmlns:a16="http://schemas.microsoft.com/office/drawing/2014/main" id="{864D709F-644F-EE6E-BB2B-1272FAF90B56}"/>
              </a:ext>
            </a:extLst>
          </p:cNvPr>
          <p:cNvSpPr txBox="1"/>
          <p:nvPr/>
        </p:nvSpPr>
        <p:spPr>
          <a:xfrm>
            <a:off x="85497" y="1106112"/>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C2</a:t>
            </a:r>
          </a:p>
        </p:txBody>
      </p:sp>
      <p:sp>
        <p:nvSpPr>
          <p:cNvPr id="18" name="CaixaDeTexto 17">
            <a:extLst>
              <a:ext uri="{FF2B5EF4-FFF2-40B4-BE49-F238E27FC236}">
                <a16:creationId xmlns:a16="http://schemas.microsoft.com/office/drawing/2014/main" id="{7378F8BE-BEB5-EC0D-6743-3D2F39A0942E}"/>
              </a:ext>
            </a:extLst>
          </p:cNvPr>
          <p:cNvSpPr txBox="1"/>
          <p:nvPr/>
        </p:nvSpPr>
        <p:spPr>
          <a:xfrm>
            <a:off x="85497" y="5958619"/>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C3</a:t>
            </a:r>
          </a:p>
        </p:txBody>
      </p:sp>
      <p:pic>
        <p:nvPicPr>
          <p:cNvPr id="21" name="Imagem 20" descr="Calendário&#10;&#10;Descrição gerada automaticamente com confiança média">
            <a:extLst>
              <a:ext uri="{FF2B5EF4-FFF2-40B4-BE49-F238E27FC236}">
                <a16:creationId xmlns:a16="http://schemas.microsoft.com/office/drawing/2014/main" id="{77BC6CB5-8660-92C6-34FF-442736F12A08}"/>
              </a:ext>
            </a:extLst>
          </p:cNvPr>
          <p:cNvPicPr>
            <a:picLocks noChangeAspect="1"/>
          </p:cNvPicPr>
          <p:nvPr/>
        </p:nvPicPr>
        <p:blipFill rotWithShape="1">
          <a:blip r:embed="rId3">
            <a:extLst>
              <a:ext uri="{28A0092B-C50C-407E-A947-70E740481C1C}">
                <a14:useLocalDpi xmlns:a14="http://schemas.microsoft.com/office/drawing/2010/main" val="0"/>
              </a:ext>
            </a:extLst>
          </a:blip>
          <a:srcRect l="18549" t="2845" r="18451" b="2667"/>
          <a:stretch/>
        </p:blipFill>
        <p:spPr>
          <a:xfrm>
            <a:off x="705483" y="1051608"/>
            <a:ext cx="6593205" cy="5562363"/>
          </a:xfrm>
          <a:prstGeom prst="rect">
            <a:avLst/>
          </a:prstGeom>
        </p:spPr>
      </p:pic>
      <p:pic>
        <p:nvPicPr>
          <p:cNvPr id="6" name="Imagem 5">
            <a:extLst>
              <a:ext uri="{FF2B5EF4-FFF2-40B4-BE49-F238E27FC236}">
                <a16:creationId xmlns:a16="http://schemas.microsoft.com/office/drawing/2014/main" id="{BD64A207-2EFF-4E54-E0D9-DA07D161BE3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10800000" flipH="1" flipV="1">
            <a:off x="0" y="0"/>
            <a:ext cx="504270" cy="645336"/>
          </a:xfrm>
          <a:prstGeom prst="rect">
            <a:avLst/>
          </a:prstGeom>
        </p:spPr>
      </p:pic>
    </p:spTree>
    <p:extLst>
      <p:ext uri="{BB962C8B-B14F-4D97-AF65-F5344CB8AC3E}">
        <p14:creationId xmlns:p14="http://schemas.microsoft.com/office/powerpoint/2010/main" val="270595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45886-3D7B-2222-4E2F-8841671DA261}"/>
              </a:ext>
            </a:extLst>
          </p:cNvPr>
          <p:cNvSpPr>
            <a:spLocks noGrp="1"/>
          </p:cNvSpPr>
          <p:nvPr>
            <p:ph type="title"/>
          </p:nvPr>
        </p:nvSpPr>
        <p:spPr>
          <a:xfrm>
            <a:off x="650535" y="410548"/>
            <a:ext cx="10890929" cy="1097280"/>
          </a:xfrm>
        </p:spPr>
        <p:txBody>
          <a:bodyPr/>
          <a:lstStyle/>
          <a:p>
            <a:pPr algn="ctr"/>
            <a:r>
              <a:rPr lang="en-US" dirty="0" err="1">
                <a:latin typeface="Baskerville Old Face"/>
              </a:rPr>
              <a:t>Analizando</a:t>
            </a:r>
            <a:r>
              <a:rPr lang="en-US" dirty="0">
                <a:latin typeface="Baskerville Old Face"/>
              </a:rPr>
              <a:t> o </a:t>
            </a:r>
            <a:r>
              <a:rPr lang="en-US" dirty="0" err="1">
                <a:latin typeface="Baskerville Old Face"/>
              </a:rPr>
              <a:t>problema</a:t>
            </a:r>
            <a:endParaRPr lang="en-US" dirty="0"/>
          </a:p>
        </p:txBody>
      </p:sp>
      <p:sp>
        <p:nvSpPr>
          <p:cNvPr id="3" name="CaixaDeTexto 2">
            <a:extLst>
              <a:ext uri="{FF2B5EF4-FFF2-40B4-BE49-F238E27FC236}">
                <a16:creationId xmlns:a16="http://schemas.microsoft.com/office/drawing/2014/main" id="{C2139E29-B458-843A-874B-2E358CA3F1B0}"/>
              </a:ext>
            </a:extLst>
          </p:cNvPr>
          <p:cNvSpPr txBox="1"/>
          <p:nvPr/>
        </p:nvSpPr>
        <p:spPr>
          <a:xfrm>
            <a:off x="709125" y="1343608"/>
            <a:ext cx="10773748" cy="4832092"/>
          </a:xfrm>
          <a:prstGeom prst="rect">
            <a:avLst/>
          </a:prstGeom>
          <a:noFill/>
        </p:spPr>
        <p:txBody>
          <a:bodyPr wrap="square" rtlCol="0">
            <a:spAutoFit/>
          </a:bodyPr>
          <a:lstStyle/>
          <a:p>
            <a:pPr marL="514350" indent="-514350">
              <a:buFont typeface="+mj-lt"/>
              <a:buAutoNum type="alphaLcPeriod"/>
            </a:pPr>
            <a:r>
              <a:rPr lang="pt-BR" sz="2800" dirty="0">
                <a:latin typeface="Cambria Math" panose="02040503050406030204" pitchFamily="18" charset="0"/>
                <a:ea typeface="Cambria Math" panose="02040503050406030204" pitchFamily="18" charset="0"/>
              </a:rPr>
              <a:t>Determine quais localidades devem ser escolhidas para abrigar os centros de distribuição, associando a cada uma delas os clientes que devem ser atendidos pelas mesmas, de modo que se minimize a distância total percorrida para as entregas semanais.</a:t>
            </a:r>
            <a:br>
              <a:rPr lang="pt-BR" sz="2800" dirty="0">
                <a:latin typeface="Cambria Math" panose="02040503050406030204" pitchFamily="18" charset="0"/>
                <a:ea typeface="Cambria Math" panose="02040503050406030204" pitchFamily="18" charset="0"/>
              </a:rPr>
            </a:br>
            <a:endParaRPr lang="pt-BR" sz="2800" dirty="0">
              <a:latin typeface="Cambria Math" panose="02040503050406030204" pitchFamily="18" charset="0"/>
              <a:ea typeface="Cambria Math" panose="02040503050406030204" pitchFamily="18" charset="0"/>
            </a:endParaRPr>
          </a:p>
          <a:p>
            <a:pPr marL="514350" indent="-514350">
              <a:buFont typeface="+mj-lt"/>
              <a:buAutoNum type="alphaLcPeriod"/>
            </a:pPr>
            <a:r>
              <a:rPr lang="pt-BR" sz="2800" dirty="0">
                <a:latin typeface="Cambria Math" panose="02040503050406030204" pitchFamily="18" charset="0"/>
                <a:ea typeface="Cambria Math" panose="02040503050406030204" pitchFamily="18" charset="0"/>
              </a:rPr>
              <a:t>Determine as localidades para os centros de distribuição supondo agora que a empresa deseja escolher tais localidades de maneira que as distâncias semanais percorridas pelos veículos de cada centro sejam as mais próximas possíveis, ou seja, de modo que haja equilíbrio entre as distâncias percorridas pelas frotas de cada centro de distribuição.</a:t>
            </a:r>
          </a:p>
        </p:txBody>
      </p:sp>
      <p:pic>
        <p:nvPicPr>
          <p:cNvPr id="5" name="Gráfico 4" descr="Sinal de polegar para cima com preenchimento sólido">
            <a:extLst>
              <a:ext uri="{FF2B5EF4-FFF2-40B4-BE49-F238E27FC236}">
                <a16:creationId xmlns:a16="http://schemas.microsoft.com/office/drawing/2014/main" id="{B9235CB8-961E-B82F-6D02-8034D50EE7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86679" y="1242007"/>
            <a:ext cx="1818641" cy="1818641"/>
          </a:xfrm>
          <a:prstGeom prst="rect">
            <a:avLst/>
          </a:prstGeom>
        </p:spPr>
      </p:pic>
      <p:sp>
        <p:nvSpPr>
          <p:cNvPr id="6" name="CaixaDeTexto 5">
            <a:extLst>
              <a:ext uri="{FF2B5EF4-FFF2-40B4-BE49-F238E27FC236}">
                <a16:creationId xmlns:a16="http://schemas.microsoft.com/office/drawing/2014/main" id="{96198A69-7FB6-D465-AF72-B7FE8EA35BBD}"/>
              </a:ext>
            </a:extLst>
          </p:cNvPr>
          <p:cNvSpPr txBox="1"/>
          <p:nvPr/>
        </p:nvSpPr>
        <p:spPr>
          <a:xfrm>
            <a:off x="5638800" y="2971800"/>
            <a:ext cx="914400" cy="914400"/>
          </a:xfrm>
          <a:prstGeom prst="rect">
            <a:avLst/>
          </a:prstGeom>
          <a:noFill/>
        </p:spPr>
        <p:txBody>
          <a:bodyPr wrap="square" rtlCol="0">
            <a:spAutoFit/>
          </a:bodyPr>
          <a:lstStyle/>
          <a:p>
            <a:endParaRPr lang="pt-BR" dirty="0"/>
          </a:p>
        </p:txBody>
      </p:sp>
      <p:pic>
        <p:nvPicPr>
          <p:cNvPr id="8" name="Imagem 7">
            <a:extLst>
              <a:ext uri="{FF2B5EF4-FFF2-40B4-BE49-F238E27FC236}">
                <a16:creationId xmlns:a16="http://schemas.microsoft.com/office/drawing/2014/main" id="{7D19B545-BD02-2B8E-4F4E-3D2AEDD4EBD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10800000" flipH="1" flipV="1">
            <a:off x="0" y="0"/>
            <a:ext cx="504270" cy="645336"/>
          </a:xfrm>
          <a:prstGeom prst="rect">
            <a:avLst/>
          </a:prstGeom>
        </p:spPr>
      </p:pic>
    </p:spTree>
    <p:extLst>
      <p:ext uri="{BB962C8B-B14F-4D97-AF65-F5344CB8AC3E}">
        <p14:creationId xmlns:p14="http://schemas.microsoft.com/office/powerpoint/2010/main" val="103229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1000"/>
                                        <p:tgtEl>
                                          <p:spTgt spid="3">
                                            <p:txEl>
                                              <p:pRg st="0" end="0"/>
                                            </p:txEl>
                                          </p:spTgt>
                                        </p:tgtEl>
                                        <p:attrNameLst>
                                          <p:attrName>ppt_w</p:attrName>
                                        </p:attrNameLst>
                                      </p:cBhvr>
                                      <p:tavLst>
                                        <p:tav tm="0">
                                          <p:val>
                                            <p:strVal val="ppt_w"/>
                                          </p:val>
                                        </p:tav>
                                        <p:tav tm="100000">
                                          <p:val>
                                            <p:fltVal val="0"/>
                                          </p:val>
                                        </p:tav>
                                      </p:tavLst>
                                    </p:anim>
                                    <p:anim calcmode="lin" valueType="num">
                                      <p:cBhvr>
                                        <p:cTn id="7" dur="1000"/>
                                        <p:tgtEl>
                                          <p:spTgt spid="3">
                                            <p:txEl>
                                              <p:pRg st="0" end="0"/>
                                            </p:txEl>
                                          </p:spTgt>
                                        </p:tgtEl>
                                        <p:attrNameLst>
                                          <p:attrName>ppt_h</p:attrName>
                                        </p:attrNameLst>
                                      </p:cBhvr>
                                      <p:tavLst>
                                        <p:tav tm="0">
                                          <p:val>
                                            <p:strVal val="ppt_h"/>
                                          </p:val>
                                        </p:tav>
                                        <p:tav tm="100000">
                                          <p:val>
                                            <p:fltVal val="0"/>
                                          </p:val>
                                        </p:tav>
                                      </p:tavLst>
                                    </p:anim>
                                    <p:animEffect transition="out" filter="fade">
                                      <p:cBhvr>
                                        <p:cTn id="8" dur="1000"/>
                                        <p:tgtEl>
                                          <p:spTgt spid="3">
                                            <p:txEl>
                                              <p:pRg st="0" end="0"/>
                                            </p:txEl>
                                          </p:spTgt>
                                        </p:tgtEl>
                                      </p:cBhvr>
                                    </p:animEffect>
                                    <p:set>
                                      <p:cBhvr>
                                        <p:cTn id="9" dur="1" fill="hold">
                                          <p:stCondLst>
                                            <p:cond delay="999"/>
                                          </p:stCondLst>
                                        </p:cTn>
                                        <p:tgtEl>
                                          <p:spTgt spid="3">
                                            <p:txEl>
                                              <p:pRg st="0" end="0"/>
                                            </p:txEl>
                                          </p:spTgt>
                                        </p:tgtEl>
                                        <p:attrNameLst>
                                          <p:attrName>style.visibility</p:attrName>
                                        </p:attrNameLst>
                                      </p:cBhvr>
                                      <p:to>
                                        <p:strVal val="hidden"/>
                                      </p:to>
                                    </p:set>
                                  </p:childTnLst>
                                </p:cTn>
                              </p:par>
                            </p:childTnLst>
                          </p:cTn>
                        </p:par>
                        <p:par>
                          <p:cTn id="10" fill="hold">
                            <p:stCondLst>
                              <p:cond delay="1000"/>
                            </p:stCondLst>
                            <p:childTnLst>
                              <p:par>
                                <p:cTn id="11" presetID="3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par>
                          <p:cTn id="17" fill="hold">
                            <p:stCondLst>
                              <p:cond delay="2000"/>
                            </p:stCondLst>
                            <p:childTnLst>
                              <p:par>
                                <p:cTn id="18" presetID="16" presetClass="exit" presetSubtype="26" fill="hold" nodeType="afterEffect">
                                  <p:stCondLst>
                                    <p:cond delay="1000"/>
                                  </p:stCondLst>
                                  <p:childTnLst>
                                    <p:animEffect transition="out" filter="barn(inHorizontal)">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par>
                          <p:cTn id="21" fill="hold">
                            <p:stCondLst>
                              <p:cond delay="3500"/>
                            </p:stCondLst>
                            <p:childTnLst>
                              <p:par>
                                <p:cTn id="22" presetID="64" presetClass="path" presetSubtype="0" accel="50000" decel="50000" fill="hold" nodeType="afterEffect">
                                  <p:stCondLst>
                                    <p:cond delay="0"/>
                                  </p:stCondLst>
                                  <p:childTnLst>
                                    <p:animMotion origin="layout" path="M 0 0 L 0 -0.25 E" pathEditMode="relative" ptsTypes="">
                                      <p:cBhvr>
                                        <p:cTn id="23" dur="2000" fill="hold"/>
                                        <p:tgtEl>
                                          <p:spTgt spid="3">
                                            <p:txEl>
                                              <p:pRg st="1" end="1"/>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C2139E29-B458-843A-874B-2E358CA3F1B0}"/>
                  </a:ext>
                </a:extLst>
              </p:cNvPr>
              <p:cNvSpPr txBox="1"/>
              <p:nvPr/>
            </p:nvSpPr>
            <p:spPr>
              <a:xfrm>
                <a:off x="709125" y="1343608"/>
                <a:ext cx="10773748" cy="4291816"/>
              </a:xfrm>
              <a:prstGeom prst="rect">
                <a:avLst/>
              </a:prstGeom>
              <a:noFill/>
            </p:spPr>
            <p:txBody>
              <a:bodyPr wrap="square" rtlCol="0">
                <a:spAutoFit/>
              </a:bodyPr>
              <a:lstStyle/>
              <a:p>
                <a:pPr marL="457200" indent="-457200">
                  <a:spcBef>
                    <a:spcPts val="1000"/>
                  </a:spcBef>
                  <a:buFont typeface="Arial" panose="020B0604020202020204" pitchFamily="34" charset="0"/>
                  <a:buChar char="•"/>
                </a:pPr>
                <a:r>
                  <a:rPr lang="pt-BR" sz="2800" b="1" dirty="0">
                    <a:latin typeface="Cambria Math" panose="02040503050406030204" pitchFamily="18" charset="0"/>
                    <a:ea typeface="Cambria Math" panose="02040503050406030204" pitchFamily="18" charset="0"/>
                  </a:rPr>
                  <a:t>Deve haver equilíbrio entre as distâncias percorridas pelas frotas de cada centro de distribuição.</a:t>
                </a:r>
              </a:p>
              <a:p>
                <a:pPr>
                  <a:spcBef>
                    <a:spcPts val="1000"/>
                  </a:spcBef>
                </a:pPr>
                <a:endParaRPr lang="pt-BR" sz="2800" dirty="0">
                  <a:latin typeface="Cambria Math" panose="02040503050406030204" pitchFamily="18" charset="0"/>
                  <a:ea typeface="Cambria Math" panose="02040503050406030204" pitchFamily="18" charset="0"/>
                </a:endParaRP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Devemos criar uma relação entre as distâncias totais percorrida por cada um dos CDs</a:t>
                </a: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Isso encontramos exatamente na nossa função objetivo</a:t>
                </a:r>
              </a:p>
              <a:p>
                <a:pPr>
                  <a:spcBef>
                    <a:spcPts val="1000"/>
                  </a:spcBef>
                </a:pPr>
                <a14:m>
                  <m:oMathPara xmlns:m="http://schemas.openxmlformats.org/officeDocument/2006/math">
                    <m:oMathParaPr>
                      <m:jc m:val="centerGroup"/>
                    </m:oMathParaPr>
                    <m:oMath xmlns:m="http://schemas.openxmlformats.org/officeDocument/2006/math">
                      <m:r>
                        <a:rPr lang="pt-BR" sz="2800" b="1" i="1" dirty="0">
                          <a:latin typeface="Cambria Math" panose="02040503050406030204" pitchFamily="18" charset="0"/>
                          <a:ea typeface="Cambria Math" panose="02040503050406030204" pitchFamily="18" charset="0"/>
                        </a:rPr>
                        <m:t>𝑴𝑰𝑵</m:t>
                      </m:r>
                      <m:nary>
                        <m:naryPr>
                          <m:chr m:val="∑"/>
                          <m:supHide m:val="on"/>
                          <m:ctrlPr>
                            <a:rPr lang="pt-BR" sz="2800" b="1" i="1" dirty="0">
                              <a:latin typeface="Cambria Math" panose="02040503050406030204" pitchFamily="18" charset="0"/>
                              <a:ea typeface="Cambria Math" panose="02040503050406030204" pitchFamily="18" charset="0"/>
                            </a:rPr>
                          </m:ctrlPr>
                        </m:naryPr>
                        <m:sub>
                          <m:r>
                            <m:rPr>
                              <m:brk m:alnAt="23"/>
                            </m:rPr>
                            <a:rPr lang="pt-BR" sz="2800" b="1" i="1" dirty="0">
                              <a:latin typeface="Cambria Math" panose="02040503050406030204" pitchFamily="18" charset="0"/>
                              <a:ea typeface="Cambria Math" panose="02040503050406030204" pitchFamily="18" charset="0"/>
                            </a:rPr>
                            <m:t>𝒊</m:t>
                          </m:r>
                          <m:r>
                            <a:rPr lang="pt-BR" sz="2800" b="1" i="1" dirty="0">
                              <a:latin typeface="Cambria Math" panose="02040503050406030204" pitchFamily="18" charset="0"/>
                              <a:ea typeface="Cambria Math" panose="02040503050406030204" pitchFamily="18" charset="0"/>
                            </a:rPr>
                            <m:t>∈</m:t>
                          </m:r>
                          <m:r>
                            <a:rPr lang="pt-BR" sz="2800" b="1" i="1" dirty="0">
                              <a:latin typeface="Cambria Math" panose="02040503050406030204" pitchFamily="18" charset="0"/>
                              <a:ea typeface="Cambria Math" panose="02040503050406030204" pitchFamily="18" charset="0"/>
                            </a:rPr>
                            <m:t>𝑪</m:t>
                          </m:r>
                        </m:sub>
                        <m:sup/>
                        <m:e>
                          <m:nary>
                            <m:naryPr>
                              <m:chr m:val="∑"/>
                              <m:ctrlPr>
                                <a:rPr lang="pt-BR" sz="2800" b="1" i="1" dirty="0">
                                  <a:latin typeface="Cambria Math" panose="02040503050406030204" pitchFamily="18" charset="0"/>
                                  <a:ea typeface="Cambria Math" panose="02040503050406030204" pitchFamily="18" charset="0"/>
                                </a:rPr>
                              </m:ctrlPr>
                            </m:naryPr>
                            <m:sub>
                              <m:r>
                                <m:rPr>
                                  <m:brk m:alnAt="23"/>
                                </m:rPr>
                                <a:rPr lang="pt-BR" sz="2800" b="1" i="1" dirty="0">
                                  <a:latin typeface="Cambria Math" panose="02040503050406030204" pitchFamily="18" charset="0"/>
                                  <a:ea typeface="Cambria Math" panose="02040503050406030204" pitchFamily="18" charset="0"/>
                                </a:rPr>
                                <m:t>𝒋</m:t>
                              </m:r>
                              <m:r>
                                <a:rPr lang="pt-BR" sz="2800" b="1" i="1" dirty="0">
                                  <a:latin typeface="Cambria Math" panose="02040503050406030204" pitchFamily="18" charset="0"/>
                                  <a:ea typeface="Cambria Math" panose="02040503050406030204" pitchFamily="18" charset="0"/>
                                </a:rPr>
                                <m:t>=</m:t>
                              </m:r>
                              <m:r>
                                <a:rPr lang="pt-BR" sz="2800" b="1" i="1" dirty="0">
                                  <a:latin typeface="Cambria Math" panose="02040503050406030204" pitchFamily="18" charset="0"/>
                                  <a:ea typeface="Cambria Math" panose="02040503050406030204" pitchFamily="18" charset="0"/>
                                </a:rPr>
                                <m:t>𝟏</m:t>
                              </m:r>
                            </m:sub>
                            <m:sup>
                              <m:r>
                                <a:rPr lang="pt-BR" sz="2800" b="1" i="1" dirty="0">
                                  <a:latin typeface="Cambria Math" panose="02040503050406030204" pitchFamily="18" charset="0"/>
                                  <a:ea typeface="Cambria Math" panose="02040503050406030204" pitchFamily="18" charset="0"/>
                                </a:rPr>
                                <m:t>𝒎</m:t>
                              </m:r>
                            </m:sup>
                            <m:e>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𝑫</m:t>
                                  </m:r>
                                </m:e>
                                <m:sub>
                                  <m:r>
                                    <a:rPr lang="pt-BR" sz="2800" b="1" i="1" dirty="0">
                                      <a:latin typeface="Cambria Math" panose="02040503050406030204" pitchFamily="18" charset="0"/>
                                      <a:ea typeface="Cambria Math" panose="02040503050406030204" pitchFamily="18" charset="0"/>
                                    </a:rPr>
                                    <m:t>𝒊</m:t>
                                  </m:r>
                                  <m:r>
                                    <a:rPr lang="pt-BR" sz="2800" b="1" i="1" dirty="0">
                                      <a:latin typeface="Cambria Math" panose="02040503050406030204" pitchFamily="18" charset="0"/>
                                      <a:ea typeface="Cambria Math" panose="02040503050406030204" pitchFamily="18" charset="0"/>
                                    </a:rPr>
                                    <m:t>,</m:t>
                                  </m:r>
                                  <m:r>
                                    <a:rPr lang="pt-BR" sz="2800" b="1" i="1" dirty="0">
                                      <a:latin typeface="Cambria Math" panose="02040503050406030204" pitchFamily="18" charset="0"/>
                                      <a:ea typeface="Cambria Math" panose="02040503050406030204" pitchFamily="18" charset="0"/>
                                    </a:rPr>
                                    <m:t>𝒋</m:t>
                                  </m:r>
                                </m:sub>
                              </m:sSub>
                              <m:r>
                                <a:rPr lang="pt-BR" sz="2800" b="1" i="1" dirty="0">
                                  <a:latin typeface="Cambria Math" panose="02040503050406030204" pitchFamily="18" charset="0"/>
                                  <a:ea typeface="Cambria Math" panose="02040503050406030204" pitchFamily="18" charset="0"/>
                                </a:rPr>
                                <m:t>∗</m:t>
                              </m:r>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𝑬</m:t>
                                  </m:r>
                                </m:e>
                                <m:sub>
                                  <m:r>
                                    <a:rPr lang="pt-BR" sz="2800" b="1" i="1" dirty="0">
                                      <a:latin typeface="Cambria Math" panose="02040503050406030204" pitchFamily="18" charset="0"/>
                                      <a:ea typeface="Cambria Math" panose="02040503050406030204" pitchFamily="18" charset="0"/>
                                    </a:rPr>
                                    <m:t>𝒋</m:t>
                                  </m:r>
                                </m:sub>
                              </m:sSub>
                            </m:e>
                          </m:nary>
                          <m:r>
                            <a:rPr lang="pt-BR" sz="2800" b="1" i="1" dirty="0">
                              <a:latin typeface="Cambria Math" panose="02040503050406030204" pitchFamily="18" charset="0"/>
                              <a:ea typeface="Cambria Math" panose="02040503050406030204" pitchFamily="18" charset="0"/>
                            </a:rPr>
                            <m:t>∗</m:t>
                          </m:r>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𝒙</m:t>
                              </m:r>
                            </m:e>
                            <m:sub>
                              <m:r>
                                <a:rPr lang="pt-BR" sz="2800" b="1" i="1" dirty="0">
                                  <a:latin typeface="Cambria Math" panose="02040503050406030204" pitchFamily="18" charset="0"/>
                                  <a:ea typeface="Cambria Math" panose="02040503050406030204" pitchFamily="18" charset="0"/>
                                </a:rPr>
                                <m:t>𝒊</m:t>
                              </m:r>
                              <m:r>
                                <a:rPr lang="pt-BR" sz="2800" b="1" i="1" dirty="0">
                                  <a:latin typeface="Cambria Math" panose="02040503050406030204" pitchFamily="18" charset="0"/>
                                  <a:ea typeface="Cambria Math" panose="02040503050406030204" pitchFamily="18" charset="0"/>
                                </a:rPr>
                                <m:t>, </m:t>
                              </m:r>
                              <m:r>
                                <a:rPr lang="pt-BR" sz="2800" b="1" i="1" dirty="0">
                                  <a:latin typeface="Cambria Math" panose="02040503050406030204" pitchFamily="18" charset="0"/>
                                  <a:ea typeface="Cambria Math" panose="02040503050406030204" pitchFamily="18" charset="0"/>
                                </a:rPr>
                                <m:t>𝒋</m:t>
                              </m:r>
                            </m:sub>
                          </m:sSub>
                        </m:e>
                      </m:nary>
                    </m:oMath>
                  </m:oMathPara>
                </a14:m>
                <a:endParaRPr lang="pt-BR" sz="2800" dirty="0">
                  <a:latin typeface="Cambria Math" panose="02040503050406030204" pitchFamily="18" charset="0"/>
                  <a:ea typeface="Cambria Math" panose="02040503050406030204" pitchFamily="18" charset="0"/>
                </a:endParaRPr>
              </a:p>
            </p:txBody>
          </p:sp>
        </mc:Choice>
        <mc:Fallback xmlns="">
          <p:sp>
            <p:nvSpPr>
              <p:cNvPr id="3" name="CaixaDeTexto 2">
                <a:extLst>
                  <a:ext uri="{FF2B5EF4-FFF2-40B4-BE49-F238E27FC236}">
                    <a16:creationId xmlns:a16="http://schemas.microsoft.com/office/drawing/2014/main" id="{C2139E29-B458-843A-874B-2E358CA3F1B0}"/>
                  </a:ext>
                </a:extLst>
              </p:cNvPr>
              <p:cNvSpPr txBox="1">
                <a:spLocks noRot="1" noChangeAspect="1" noMove="1" noResize="1" noEditPoints="1" noAdjustHandles="1" noChangeArrowheads="1" noChangeShapeType="1" noTextEdit="1"/>
              </p:cNvSpPr>
              <p:nvPr/>
            </p:nvSpPr>
            <p:spPr>
              <a:xfrm>
                <a:off x="709125" y="1343608"/>
                <a:ext cx="10773748" cy="4291816"/>
              </a:xfrm>
              <a:prstGeom prst="rect">
                <a:avLst/>
              </a:prstGeom>
              <a:blipFill>
                <a:blip r:embed="rId2"/>
                <a:stretch>
                  <a:fillRect l="-1018" t="-1420" r="-135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8D54ED21-9C34-467A-2DAD-87E632F1790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9" name="CaixaDeTexto 8">
            <a:extLst>
              <a:ext uri="{FF2B5EF4-FFF2-40B4-BE49-F238E27FC236}">
                <a16:creationId xmlns:a16="http://schemas.microsoft.com/office/drawing/2014/main" id="{3A57A457-5F1F-C9D5-D378-B9252D4FAF17}"/>
              </a:ext>
            </a:extLst>
          </p:cNvPr>
          <p:cNvSpPr txBox="1"/>
          <p:nvPr/>
        </p:nvSpPr>
        <p:spPr>
          <a:xfrm>
            <a:off x="4451267" y="547611"/>
            <a:ext cx="3289463"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O que será diferente?</a:t>
            </a:r>
          </a:p>
        </p:txBody>
      </p:sp>
      <p:pic>
        <p:nvPicPr>
          <p:cNvPr id="6" name="Imagem 5">
            <a:extLst>
              <a:ext uri="{FF2B5EF4-FFF2-40B4-BE49-F238E27FC236}">
                <a16:creationId xmlns:a16="http://schemas.microsoft.com/office/drawing/2014/main" id="{83873499-BA1D-DC22-0E7B-C7DD8BC6E67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rot="10800000" flipH="1" flipV="1">
            <a:off x="0" y="0"/>
            <a:ext cx="504270" cy="645336"/>
          </a:xfrm>
          <a:prstGeom prst="rect">
            <a:avLst/>
          </a:prstGeom>
        </p:spPr>
      </p:pic>
    </p:spTree>
    <p:extLst>
      <p:ext uri="{BB962C8B-B14F-4D97-AF65-F5344CB8AC3E}">
        <p14:creationId xmlns:p14="http://schemas.microsoft.com/office/powerpoint/2010/main" val="312785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C2139E29-B458-843A-874B-2E358CA3F1B0}"/>
                  </a:ext>
                </a:extLst>
              </p:cNvPr>
              <p:cNvSpPr txBox="1"/>
              <p:nvPr/>
            </p:nvSpPr>
            <p:spPr>
              <a:xfrm>
                <a:off x="709125" y="1343608"/>
                <a:ext cx="10773748" cy="4722703"/>
              </a:xfrm>
              <a:prstGeom prst="rect">
                <a:avLst/>
              </a:prstGeom>
              <a:noFill/>
            </p:spPr>
            <p:txBody>
              <a:bodyPr wrap="square" rtlCol="0">
                <a:spAutoFit/>
              </a:bodyPr>
              <a:lstStyle/>
              <a:p>
                <a:pPr marL="457200" indent="-457200">
                  <a:spcBef>
                    <a:spcPts val="1000"/>
                  </a:spcBef>
                  <a:buFont typeface="Arial" panose="020B0604020202020204" pitchFamily="34" charset="0"/>
                  <a:buChar char="•"/>
                </a:pPr>
                <a:r>
                  <a:rPr lang="pt-BR" sz="2800" b="1" dirty="0">
                    <a:latin typeface="Cambria Math" panose="02040503050406030204" pitchFamily="18" charset="0"/>
                    <a:ea typeface="Cambria Math" panose="02040503050406030204" pitchFamily="18" charset="0"/>
                  </a:rPr>
                  <a:t>Deve haver equilíbrio entre as distâncias percorridas pelas frotas de cada centro de distribuição.</a:t>
                </a:r>
              </a:p>
              <a:p>
                <a:pPr>
                  <a:spcBef>
                    <a:spcPts val="1000"/>
                  </a:spcBef>
                </a:pPr>
                <a:endParaRPr lang="pt-BR" sz="2800" dirty="0">
                  <a:latin typeface="Cambria Math" panose="02040503050406030204" pitchFamily="18" charset="0"/>
                  <a:ea typeface="Cambria Math" panose="02040503050406030204" pitchFamily="18" charset="0"/>
                </a:endParaRP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Porém, nosso objetivo é criar uma relação para cada CD separadamente</a:t>
                </a: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Logo, vamos somar apenas as distâncias de toda Localização </a:t>
                </a:r>
                <a14:m>
                  <m:oMath xmlns:m="http://schemas.openxmlformats.org/officeDocument/2006/math">
                    <m:r>
                      <a:rPr lang="pt-BR" sz="2800" b="1" i="1" smtClean="0">
                        <a:latin typeface="Cambria Math" panose="02040503050406030204" pitchFamily="18" charset="0"/>
                        <a:ea typeface="Cambria Math" panose="02040503050406030204" pitchFamily="18" charset="0"/>
                      </a:rPr>
                      <m:t>𝒋</m:t>
                    </m:r>
                  </m:oMath>
                </a14:m>
                <a:r>
                  <a:rPr lang="pt-BR" sz="2800" b="1" dirty="0">
                    <a:latin typeface="Cambria Math" panose="02040503050406030204" pitchFamily="18" charset="0"/>
                    <a:ea typeface="Cambria Math" panose="02040503050406030204" pitchFamily="18" charset="0"/>
                  </a:rPr>
                  <a:t> </a:t>
                </a:r>
                <a:r>
                  <a:rPr lang="pt-BR" sz="2800" dirty="0">
                    <a:latin typeface="Cambria Math" panose="02040503050406030204" pitchFamily="18" charset="0"/>
                    <a:ea typeface="Cambria Math" panose="02040503050406030204" pitchFamily="18" charset="0"/>
                  </a:rPr>
                  <a:t>para cada CD </a:t>
                </a:r>
                <a14:m>
                  <m:oMath xmlns:m="http://schemas.openxmlformats.org/officeDocument/2006/math">
                    <m:r>
                      <a:rPr lang="pt-BR" sz="2800" b="1" i="1" smtClean="0">
                        <a:latin typeface="Cambria Math" panose="02040503050406030204" pitchFamily="18" charset="0"/>
                        <a:ea typeface="Cambria Math" panose="02040503050406030204" pitchFamily="18" charset="0"/>
                      </a:rPr>
                      <m:t>𝒊</m:t>
                    </m:r>
                  </m:oMath>
                </a14:m>
                <a:r>
                  <a:rPr lang="pt-BR" sz="2800" dirty="0">
                    <a:latin typeface="Cambria Math" panose="02040503050406030204" pitchFamily="18" charset="0"/>
                    <a:ea typeface="Cambria Math" panose="02040503050406030204" pitchFamily="18" charset="0"/>
                  </a:rPr>
                  <a:t>:</a:t>
                </a:r>
              </a:p>
              <a:p>
                <a:pPr>
                  <a:spcBef>
                    <a:spcPts val="1000"/>
                  </a:spcBef>
                </a:pPr>
                <a14:m>
                  <m:oMathPara xmlns:m="http://schemas.openxmlformats.org/officeDocument/2006/math">
                    <m:oMathParaPr>
                      <m:jc m:val="centerGroup"/>
                    </m:oMathParaPr>
                    <m:oMath xmlns:m="http://schemas.openxmlformats.org/officeDocument/2006/math">
                      <m:nary>
                        <m:naryPr>
                          <m:chr m:val="∑"/>
                          <m:ctrlPr>
                            <a:rPr lang="pt-BR" sz="2800" b="1" i="1" dirty="0">
                              <a:latin typeface="Cambria Math" panose="02040503050406030204" pitchFamily="18" charset="0"/>
                              <a:ea typeface="Cambria Math" panose="02040503050406030204" pitchFamily="18" charset="0"/>
                            </a:rPr>
                          </m:ctrlPr>
                        </m:naryPr>
                        <m:sub>
                          <m:r>
                            <m:rPr>
                              <m:brk m:alnAt="23"/>
                            </m:rPr>
                            <a:rPr lang="pt-BR" sz="2800" b="1" i="1" dirty="0">
                              <a:latin typeface="Cambria Math" panose="02040503050406030204" pitchFamily="18" charset="0"/>
                              <a:ea typeface="Cambria Math" panose="02040503050406030204" pitchFamily="18" charset="0"/>
                            </a:rPr>
                            <m:t>𝒋</m:t>
                          </m:r>
                          <m:r>
                            <a:rPr lang="pt-BR" sz="2800" b="1" i="1" dirty="0">
                              <a:latin typeface="Cambria Math" panose="02040503050406030204" pitchFamily="18" charset="0"/>
                              <a:ea typeface="Cambria Math" panose="02040503050406030204" pitchFamily="18" charset="0"/>
                            </a:rPr>
                            <m:t>=</m:t>
                          </m:r>
                          <m:r>
                            <a:rPr lang="pt-BR" sz="2800" b="1" i="1" dirty="0">
                              <a:latin typeface="Cambria Math" panose="02040503050406030204" pitchFamily="18" charset="0"/>
                              <a:ea typeface="Cambria Math" panose="02040503050406030204" pitchFamily="18" charset="0"/>
                            </a:rPr>
                            <m:t>𝟏</m:t>
                          </m:r>
                        </m:sub>
                        <m:sup>
                          <m:r>
                            <a:rPr lang="pt-BR" sz="2800" b="1" i="1" dirty="0">
                              <a:latin typeface="Cambria Math" panose="02040503050406030204" pitchFamily="18" charset="0"/>
                              <a:ea typeface="Cambria Math" panose="02040503050406030204" pitchFamily="18" charset="0"/>
                            </a:rPr>
                            <m:t>𝒎</m:t>
                          </m:r>
                        </m:sup>
                        <m:e>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𝑫</m:t>
                              </m:r>
                            </m:e>
                            <m:sub>
                              <m:r>
                                <a:rPr lang="pt-BR" sz="2800" b="1" i="1" dirty="0">
                                  <a:latin typeface="Cambria Math" panose="02040503050406030204" pitchFamily="18" charset="0"/>
                                  <a:ea typeface="Cambria Math" panose="02040503050406030204" pitchFamily="18" charset="0"/>
                                </a:rPr>
                                <m:t>𝒊</m:t>
                              </m:r>
                              <m:r>
                                <a:rPr lang="pt-BR" sz="2800" b="1" i="1" dirty="0">
                                  <a:latin typeface="Cambria Math" panose="02040503050406030204" pitchFamily="18" charset="0"/>
                                  <a:ea typeface="Cambria Math" panose="02040503050406030204" pitchFamily="18" charset="0"/>
                                </a:rPr>
                                <m:t>,</m:t>
                              </m:r>
                              <m:r>
                                <a:rPr lang="pt-BR" sz="2800" b="1" i="1" dirty="0">
                                  <a:latin typeface="Cambria Math" panose="02040503050406030204" pitchFamily="18" charset="0"/>
                                  <a:ea typeface="Cambria Math" panose="02040503050406030204" pitchFamily="18" charset="0"/>
                                </a:rPr>
                                <m:t>𝒋</m:t>
                              </m:r>
                            </m:sub>
                          </m:sSub>
                          <m:r>
                            <a:rPr lang="pt-BR" sz="2800" b="1" i="1" dirty="0">
                              <a:latin typeface="Cambria Math" panose="02040503050406030204" pitchFamily="18" charset="0"/>
                              <a:ea typeface="Cambria Math" panose="02040503050406030204" pitchFamily="18" charset="0"/>
                            </a:rPr>
                            <m:t>∗</m:t>
                          </m:r>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𝑬</m:t>
                              </m:r>
                            </m:e>
                            <m:sub>
                              <m:r>
                                <a:rPr lang="pt-BR" sz="2800" b="1" i="1" dirty="0">
                                  <a:latin typeface="Cambria Math" panose="02040503050406030204" pitchFamily="18" charset="0"/>
                                  <a:ea typeface="Cambria Math" panose="02040503050406030204" pitchFamily="18" charset="0"/>
                                </a:rPr>
                                <m:t>𝒋</m:t>
                              </m:r>
                            </m:sub>
                          </m:sSub>
                        </m:e>
                      </m:nary>
                      <m:r>
                        <a:rPr lang="pt-BR" sz="2800" b="1" i="1" dirty="0">
                          <a:latin typeface="Cambria Math" panose="02040503050406030204" pitchFamily="18" charset="0"/>
                          <a:ea typeface="Cambria Math" panose="02040503050406030204" pitchFamily="18" charset="0"/>
                        </a:rPr>
                        <m:t>∗</m:t>
                      </m:r>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𝒙</m:t>
                          </m:r>
                        </m:e>
                        <m:sub>
                          <m:r>
                            <a:rPr lang="pt-BR" sz="2800" b="1" i="1" dirty="0">
                              <a:latin typeface="Cambria Math" panose="02040503050406030204" pitchFamily="18" charset="0"/>
                              <a:ea typeface="Cambria Math" panose="02040503050406030204" pitchFamily="18" charset="0"/>
                            </a:rPr>
                            <m:t>𝒊</m:t>
                          </m:r>
                          <m:r>
                            <a:rPr lang="pt-BR" sz="2800" b="1" i="1" dirty="0">
                              <a:latin typeface="Cambria Math" panose="02040503050406030204" pitchFamily="18" charset="0"/>
                              <a:ea typeface="Cambria Math" panose="02040503050406030204" pitchFamily="18" charset="0"/>
                            </a:rPr>
                            <m:t>, </m:t>
                          </m:r>
                          <m:r>
                            <a:rPr lang="pt-BR" sz="2800" b="1" i="1" dirty="0">
                              <a:latin typeface="Cambria Math" panose="02040503050406030204" pitchFamily="18" charset="0"/>
                              <a:ea typeface="Cambria Math" panose="02040503050406030204" pitchFamily="18" charset="0"/>
                            </a:rPr>
                            <m:t>𝒋</m:t>
                          </m:r>
                        </m:sub>
                      </m:sSub>
                      <m:r>
                        <a:rPr lang="pt-BR" sz="2800" b="1" i="1" dirty="0" smtClean="0">
                          <a:latin typeface="Cambria Math" panose="02040503050406030204" pitchFamily="18" charset="0"/>
                          <a:ea typeface="Cambria Math" panose="02040503050406030204" pitchFamily="18" charset="0"/>
                        </a:rPr>
                        <m:t>, </m:t>
                      </m:r>
                      <m:r>
                        <a:rPr lang="pt-BR" sz="2800" b="1" i="1" dirty="0" smtClean="0">
                          <a:latin typeface="Cambria Math" panose="02040503050406030204" pitchFamily="18" charset="0"/>
                          <a:ea typeface="Cambria Math" panose="02040503050406030204" pitchFamily="18" charset="0"/>
                        </a:rPr>
                        <m:t>𝒊</m:t>
                      </m:r>
                      <m:r>
                        <a:rPr lang="pt-BR" sz="2800" b="1" i="1" dirty="0" smtClean="0">
                          <a:latin typeface="Cambria Math" panose="02040503050406030204" pitchFamily="18" charset="0"/>
                          <a:ea typeface="Cambria Math" panose="02040503050406030204" pitchFamily="18" charset="0"/>
                        </a:rPr>
                        <m:t>∈</m:t>
                      </m:r>
                      <m:r>
                        <a:rPr lang="pt-BR" sz="2800" b="1" i="1" dirty="0" smtClean="0">
                          <a:latin typeface="Cambria Math" panose="02040503050406030204" pitchFamily="18" charset="0"/>
                          <a:ea typeface="Cambria Math" panose="02040503050406030204" pitchFamily="18" charset="0"/>
                        </a:rPr>
                        <m:t>𝑪</m:t>
                      </m:r>
                    </m:oMath>
                  </m:oMathPara>
                </a14:m>
                <a:endParaRPr lang="pt-BR" sz="2800" dirty="0">
                  <a:latin typeface="Cambria Math" panose="02040503050406030204" pitchFamily="18" charset="0"/>
                  <a:ea typeface="Cambria Math" panose="02040503050406030204" pitchFamily="18" charset="0"/>
                </a:endParaRPr>
              </a:p>
            </p:txBody>
          </p:sp>
        </mc:Choice>
        <mc:Fallback xmlns="">
          <p:sp>
            <p:nvSpPr>
              <p:cNvPr id="3" name="CaixaDeTexto 2">
                <a:extLst>
                  <a:ext uri="{FF2B5EF4-FFF2-40B4-BE49-F238E27FC236}">
                    <a16:creationId xmlns:a16="http://schemas.microsoft.com/office/drawing/2014/main" id="{C2139E29-B458-843A-874B-2E358CA3F1B0}"/>
                  </a:ext>
                </a:extLst>
              </p:cNvPr>
              <p:cNvSpPr txBox="1">
                <a:spLocks noRot="1" noChangeAspect="1" noMove="1" noResize="1" noEditPoints="1" noAdjustHandles="1" noChangeArrowheads="1" noChangeShapeType="1" noTextEdit="1"/>
              </p:cNvSpPr>
              <p:nvPr/>
            </p:nvSpPr>
            <p:spPr>
              <a:xfrm>
                <a:off x="709125" y="1343608"/>
                <a:ext cx="10773748" cy="4722703"/>
              </a:xfrm>
              <a:prstGeom prst="rect">
                <a:avLst/>
              </a:prstGeom>
              <a:blipFill>
                <a:blip r:embed="rId2"/>
                <a:stretch>
                  <a:fillRect l="-1018" t="-1290" r="-135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8D54ED21-9C34-467A-2DAD-87E632F1790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9" name="CaixaDeTexto 8">
            <a:extLst>
              <a:ext uri="{FF2B5EF4-FFF2-40B4-BE49-F238E27FC236}">
                <a16:creationId xmlns:a16="http://schemas.microsoft.com/office/drawing/2014/main" id="{3A57A457-5F1F-C9D5-D378-B9252D4FAF17}"/>
              </a:ext>
            </a:extLst>
          </p:cNvPr>
          <p:cNvSpPr txBox="1"/>
          <p:nvPr/>
        </p:nvSpPr>
        <p:spPr>
          <a:xfrm>
            <a:off x="4451267" y="547611"/>
            <a:ext cx="3289463"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O que será diferente?</a:t>
            </a:r>
          </a:p>
        </p:txBody>
      </p:sp>
      <p:pic>
        <p:nvPicPr>
          <p:cNvPr id="6" name="Imagem 5">
            <a:extLst>
              <a:ext uri="{FF2B5EF4-FFF2-40B4-BE49-F238E27FC236}">
                <a16:creationId xmlns:a16="http://schemas.microsoft.com/office/drawing/2014/main" id="{BF943F62-0F22-FD2D-5516-8C962277A2B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rot="10800000" flipH="1" flipV="1">
            <a:off x="0" y="0"/>
            <a:ext cx="504270" cy="645336"/>
          </a:xfrm>
          <a:prstGeom prst="rect">
            <a:avLst/>
          </a:prstGeom>
        </p:spPr>
      </p:pic>
    </p:spTree>
    <p:extLst>
      <p:ext uri="{BB962C8B-B14F-4D97-AF65-F5344CB8AC3E}">
        <p14:creationId xmlns:p14="http://schemas.microsoft.com/office/powerpoint/2010/main" val="336315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C2139E29-B458-843A-874B-2E358CA3F1B0}"/>
                  </a:ext>
                </a:extLst>
              </p:cNvPr>
              <p:cNvSpPr txBox="1"/>
              <p:nvPr/>
            </p:nvSpPr>
            <p:spPr>
              <a:xfrm>
                <a:off x="709125" y="1343608"/>
                <a:ext cx="10773748" cy="4163576"/>
              </a:xfrm>
              <a:prstGeom prst="rect">
                <a:avLst/>
              </a:prstGeom>
              <a:noFill/>
            </p:spPr>
            <p:txBody>
              <a:bodyPr wrap="square" rtlCol="0">
                <a:spAutoFit/>
              </a:bodyPr>
              <a:lstStyle/>
              <a:p>
                <a:pPr marL="457200" indent="-457200">
                  <a:spcBef>
                    <a:spcPts val="1000"/>
                  </a:spcBef>
                  <a:buFont typeface="Arial" panose="020B0604020202020204" pitchFamily="34" charset="0"/>
                  <a:buChar char="•"/>
                </a:pPr>
                <a:r>
                  <a:rPr lang="pt-BR" sz="2800" b="1" dirty="0">
                    <a:latin typeface="Cambria Math" panose="02040503050406030204" pitchFamily="18" charset="0"/>
                    <a:ea typeface="Cambria Math" panose="02040503050406030204" pitchFamily="18" charset="0"/>
                  </a:rPr>
                  <a:t>Deve haver equilíbrio entre as distâncias percorridas pelas frotas de cada centro de distribuição.</a:t>
                </a:r>
              </a:p>
              <a:p>
                <a:pPr>
                  <a:spcBef>
                    <a:spcPts val="1000"/>
                  </a:spcBef>
                </a:pPr>
                <a:endParaRPr lang="pt-BR" sz="2800" dirty="0">
                  <a:latin typeface="Cambria Math" panose="02040503050406030204" pitchFamily="18" charset="0"/>
                  <a:ea typeface="Cambria Math" panose="02040503050406030204" pitchFamily="18" charset="0"/>
                </a:endParaRP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E essa soma, iremos minimizar definindo parte da nossa antiga função objetivo sendo menor ou igual a uma nova variável de decisão </a:t>
                </a:r>
                <a14:m>
                  <m:oMath xmlns:m="http://schemas.openxmlformats.org/officeDocument/2006/math">
                    <m:r>
                      <a:rPr lang="pt-BR" sz="2800" b="1" i="1" dirty="0" smtClean="0">
                        <a:latin typeface="Cambria Math" panose="02040503050406030204" pitchFamily="18" charset="0"/>
                        <a:ea typeface="Cambria Math" panose="02040503050406030204" pitchFamily="18" charset="0"/>
                      </a:rPr>
                      <m:t>𝒛</m:t>
                    </m:r>
                    <m:r>
                      <a:rPr lang="pt-BR" sz="2800" b="0" i="1" dirty="0" smtClean="0">
                        <a:latin typeface="Cambria Math" panose="02040503050406030204" pitchFamily="18" charset="0"/>
                        <a:ea typeface="Cambria Math" panose="02040503050406030204" pitchFamily="18" charset="0"/>
                      </a:rPr>
                      <m:t>:</m:t>
                    </m:r>
                  </m:oMath>
                </a14:m>
                <a:endParaRPr lang="pt-BR" sz="2800" dirty="0">
                  <a:latin typeface="Cambria Math" panose="02040503050406030204" pitchFamily="18" charset="0"/>
                  <a:ea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nary>
                        <m:naryPr>
                          <m:chr m:val="∑"/>
                          <m:ctrlPr>
                            <a:rPr lang="pt-BR" sz="2800" b="1" i="1" dirty="0">
                              <a:latin typeface="Cambria Math" panose="02040503050406030204" pitchFamily="18" charset="0"/>
                              <a:ea typeface="Cambria Math" panose="02040503050406030204" pitchFamily="18" charset="0"/>
                            </a:rPr>
                          </m:ctrlPr>
                        </m:naryPr>
                        <m:sub>
                          <m:r>
                            <m:rPr>
                              <m:brk m:alnAt="23"/>
                            </m:rPr>
                            <a:rPr lang="pt-BR" sz="2800" b="1" i="1" dirty="0">
                              <a:latin typeface="Cambria Math" panose="02040503050406030204" pitchFamily="18" charset="0"/>
                              <a:ea typeface="Cambria Math" panose="02040503050406030204" pitchFamily="18" charset="0"/>
                            </a:rPr>
                            <m:t>𝒋</m:t>
                          </m:r>
                          <m:r>
                            <a:rPr lang="pt-BR" sz="2800" b="1" i="1" dirty="0">
                              <a:latin typeface="Cambria Math" panose="02040503050406030204" pitchFamily="18" charset="0"/>
                              <a:ea typeface="Cambria Math" panose="02040503050406030204" pitchFamily="18" charset="0"/>
                            </a:rPr>
                            <m:t>=</m:t>
                          </m:r>
                          <m:r>
                            <a:rPr lang="pt-BR" sz="2800" b="1" i="1" dirty="0">
                              <a:latin typeface="Cambria Math" panose="02040503050406030204" pitchFamily="18" charset="0"/>
                              <a:ea typeface="Cambria Math" panose="02040503050406030204" pitchFamily="18" charset="0"/>
                            </a:rPr>
                            <m:t>𝟏</m:t>
                          </m:r>
                        </m:sub>
                        <m:sup>
                          <m:r>
                            <a:rPr lang="pt-BR" sz="2800" b="1" i="1" dirty="0">
                              <a:latin typeface="Cambria Math" panose="02040503050406030204" pitchFamily="18" charset="0"/>
                              <a:ea typeface="Cambria Math" panose="02040503050406030204" pitchFamily="18" charset="0"/>
                            </a:rPr>
                            <m:t>𝒎</m:t>
                          </m:r>
                        </m:sup>
                        <m:e>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𝑫</m:t>
                              </m:r>
                            </m:e>
                            <m:sub>
                              <m:r>
                                <a:rPr lang="pt-BR" sz="2800" b="1" i="1" dirty="0">
                                  <a:latin typeface="Cambria Math" panose="02040503050406030204" pitchFamily="18" charset="0"/>
                                  <a:ea typeface="Cambria Math" panose="02040503050406030204" pitchFamily="18" charset="0"/>
                                </a:rPr>
                                <m:t>𝒊</m:t>
                              </m:r>
                              <m:r>
                                <a:rPr lang="pt-BR" sz="2800" b="1" i="1" dirty="0">
                                  <a:latin typeface="Cambria Math" panose="02040503050406030204" pitchFamily="18" charset="0"/>
                                  <a:ea typeface="Cambria Math" panose="02040503050406030204" pitchFamily="18" charset="0"/>
                                </a:rPr>
                                <m:t>,</m:t>
                              </m:r>
                              <m:r>
                                <a:rPr lang="pt-BR" sz="2800" b="1" i="1" dirty="0">
                                  <a:latin typeface="Cambria Math" panose="02040503050406030204" pitchFamily="18" charset="0"/>
                                  <a:ea typeface="Cambria Math" panose="02040503050406030204" pitchFamily="18" charset="0"/>
                                </a:rPr>
                                <m:t>𝒋</m:t>
                              </m:r>
                            </m:sub>
                          </m:sSub>
                          <m:r>
                            <a:rPr lang="pt-BR" sz="2800" b="1" i="1" dirty="0">
                              <a:latin typeface="Cambria Math" panose="02040503050406030204" pitchFamily="18" charset="0"/>
                              <a:ea typeface="Cambria Math" panose="02040503050406030204" pitchFamily="18" charset="0"/>
                            </a:rPr>
                            <m:t>∗</m:t>
                          </m:r>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𝑬</m:t>
                              </m:r>
                            </m:e>
                            <m:sub>
                              <m:r>
                                <a:rPr lang="pt-BR" sz="2800" b="1" i="1" dirty="0">
                                  <a:latin typeface="Cambria Math" panose="02040503050406030204" pitchFamily="18" charset="0"/>
                                  <a:ea typeface="Cambria Math" panose="02040503050406030204" pitchFamily="18" charset="0"/>
                                </a:rPr>
                                <m:t>𝒋</m:t>
                              </m:r>
                            </m:sub>
                          </m:sSub>
                        </m:e>
                      </m:nary>
                      <m:r>
                        <a:rPr lang="pt-BR" sz="2800" b="1" i="1" dirty="0">
                          <a:latin typeface="Cambria Math" panose="02040503050406030204" pitchFamily="18" charset="0"/>
                          <a:ea typeface="Cambria Math" panose="02040503050406030204" pitchFamily="18" charset="0"/>
                        </a:rPr>
                        <m:t>∗</m:t>
                      </m:r>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𝒙</m:t>
                          </m:r>
                        </m:e>
                        <m:sub>
                          <m:r>
                            <a:rPr lang="pt-BR" sz="2800" b="1" i="1" dirty="0">
                              <a:latin typeface="Cambria Math" panose="02040503050406030204" pitchFamily="18" charset="0"/>
                              <a:ea typeface="Cambria Math" panose="02040503050406030204" pitchFamily="18" charset="0"/>
                            </a:rPr>
                            <m:t>𝒊</m:t>
                          </m:r>
                          <m:r>
                            <a:rPr lang="pt-BR" sz="2800" b="1" i="1" dirty="0">
                              <a:latin typeface="Cambria Math" panose="02040503050406030204" pitchFamily="18" charset="0"/>
                              <a:ea typeface="Cambria Math" panose="02040503050406030204" pitchFamily="18" charset="0"/>
                            </a:rPr>
                            <m:t>, </m:t>
                          </m:r>
                          <m:r>
                            <a:rPr lang="pt-BR" sz="2800" b="1" i="1" dirty="0">
                              <a:latin typeface="Cambria Math" panose="02040503050406030204" pitchFamily="18" charset="0"/>
                              <a:ea typeface="Cambria Math" panose="02040503050406030204" pitchFamily="18" charset="0"/>
                            </a:rPr>
                            <m:t>𝒋</m:t>
                          </m:r>
                        </m:sub>
                      </m:sSub>
                      <m:r>
                        <a:rPr lang="pt-BR" sz="2800" b="1" i="1" dirty="0" smtClean="0">
                          <a:latin typeface="Cambria Math" panose="02040503050406030204" pitchFamily="18" charset="0"/>
                          <a:ea typeface="Cambria Math" panose="02040503050406030204" pitchFamily="18" charset="0"/>
                        </a:rPr>
                        <m:t>≤</m:t>
                      </m:r>
                      <m:r>
                        <a:rPr lang="pt-BR" sz="2800" b="1" i="1" dirty="0" smtClean="0">
                          <a:latin typeface="Cambria Math" panose="02040503050406030204" pitchFamily="18" charset="0"/>
                          <a:ea typeface="Cambria Math" panose="02040503050406030204" pitchFamily="18" charset="0"/>
                        </a:rPr>
                        <m:t>𝒛</m:t>
                      </m:r>
                      <m:r>
                        <a:rPr lang="pt-BR" sz="2800" b="1" i="1" dirty="0" smtClean="0">
                          <a:latin typeface="Cambria Math" panose="02040503050406030204" pitchFamily="18" charset="0"/>
                          <a:ea typeface="Cambria Math" panose="02040503050406030204" pitchFamily="18" charset="0"/>
                        </a:rPr>
                        <m:t> , </m:t>
                      </m:r>
                      <m:r>
                        <a:rPr lang="pt-BR" sz="2800" b="1" i="1" dirty="0" smtClean="0">
                          <a:latin typeface="Cambria Math" panose="02040503050406030204" pitchFamily="18" charset="0"/>
                          <a:ea typeface="Cambria Math" panose="02040503050406030204" pitchFamily="18" charset="0"/>
                        </a:rPr>
                        <m:t>𝒊</m:t>
                      </m:r>
                      <m:r>
                        <a:rPr lang="pt-BR" sz="2800" b="1" i="1" dirty="0" smtClean="0">
                          <a:latin typeface="Cambria Math" panose="02040503050406030204" pitchFamily="18" charset="0"/>
                          <a:ea typeface="Cambria Math" panose="02040503050406030204" pitchFamily="18" charset="0"/>
                        </a:rPr>
                        <m:t>∈</m:t>
                      </m:r>
                      <m:r>
                        <a:rPr lang="pt-BR" sz="2800" b="1" i="1" dirty="0" smtClean="0">
                          <a:latin typeface="Cambria Math" panose="02040503050406030204" pitchFamily="18" charset="0"/>
                          <a:ea typeface="Cambria Math" panose="02040503050406030204" pitchFamily="18" charset="0"/>
                        </a:rPr>
                        <m:t>𝑪</m:t>
                      </m:r>
                    </m:oMath>
                  </m:oMathPara>
                </a14:m>
                <a:endParaRPr lang="pt-BR" sz="2800" dirty="0">
                  <a:latin typeface="Cambria Math" panose="02040503050406030204" pitchFamily="18" charset="0"/>
                  <a:ea typeface="Cambria Math" panose="02040503050406030204" pitchFamily="18" charset="0"/>
                </a:endParaRPr>
              </a:p>
            </p:txBody>
          </p:sp>
        </mc:Choice>
        <mc:Fallback xmlns="">
          <p:sp>
            <p:nvSpPr>
              <p:cNvPr id="3" name="CaixaDeTexto 2">
                <a:extLst>
                  <a:ext uri="{FF2B5EF4-FFF2-40B4-BE49-F238E27FC236}">
                    <a16:creationId xmlns:a16="http://schemas.microsoft.com/office/drawing/2014/main" id="{C2139E29-B458-843A-874B-2E358CA3F1B0}"/>
                  </a:ext>
                </a:extLst>
              </p:cNvPr>
              <p:cNvSpPr txBox="1">
                <a:spLocks noRot="1" noChangeAspect="1" noMove="1" noResize="1" noEditPoints="1" noAdjustHandles="1" noChangeArrowheads="1" noChangeShapeType="1" noTextEdit="1"/>
              </p:cNvSpPr>
              <p:nvPr/>
            </p:nvSpPr>
            <p:spPr>
              <a:xfrm>
                <a:off x="709125" y="1343608"/>
                <a:ext cx="10773748" cy="4163576"/>
              </a:xfrm>
              <a:prstGeom prst="rect">
                <a:avLst/>
              </a:prstGeom>
              <a:blipFill>
                <a:blip r:embed="rId2"/>
                <a:stretch>
                  <a:fillRect l="-1018" t="-1464" r="-135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8D54ED21-9C34-467A-2DAD-87E632F1790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9" name="CaixaDeTexto 8">
            <a:extLst>
              <a:ext uri="{FF2B5EF4-FFF2-40B4-BE49-F238E27FC236}">
                <a16:creationId xmlns:a16="http://schemas.microsoft.com/office/drawing/2014/main" id="{3A57A457-5F1F-C9D5-D378-B9252D4FAF17}"/>
              </a:ext>
            </a:extLst>
          </p:cNvPr>
          <p:cNvSpPr txBox="1"/>
          <p:nvPr/>
        </p:nvSpPr>
        <p:spPr>
          <a:xfrm>
            <a:off x="4451267" y="547611"/>
            <a:ext cx="3289463"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O que será diferente?</a:t>
            </a:r>
          </a:p>
        </p:txBody>
      </p:sp>
      <p:pic>
        <p:nvPicPr>
          <p:cNvPr id="6" name="Imagem 5">
            <a:extLst>
              <a:ext uri="{FF2B5EF4-FFF2-40B4-BE49-F238E27FC236}">
                <a16:creationId xmlns:a16="http://schemas.microsoft.com/office/drawing/2014/main" id="{6683F7E8-D169-D1F5-61E8-5B7E5C54F8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rot="10800000" flipH="1" flipV="1">
            <a:off x="0" y="0"/>
            <a:ext cx="504270" cy="645336"/>
          </a:xfrm>
          <a:prstGeom prst="rect">
            <a:avLst/>
          </a:prstGeom>
        </p:spPr>
      </p:pic>
    </p:spTree>
    <p:extLst>
      <p:ext uri="{BB962C8B-B14F-4D97-AF65-F5344CB8AC3E}">
        <p14:creationId xmlns:p14="http://schemas.microsoft.com/office/powerpoint/2010/main" val="144667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998375" y="1735854"/>
                <a:ext cx="9815805" cy="1569660"/>
              </a:xfrm>
              <a:prstGeom prst="rect">
                <a:avLst/>
              </a:prstGeom>
              <a:noFill/>
            </p:spPr>
            <p:txBody>
              <a:bodyPr wrap="square" rtlCol="0">
                <a:spAutoFit/>
              </a:bodyPr>
              <a:lstStyle/>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𝒏</m:t>
                    </m:r>
                  </m:oMath>
                </a14:m>
                <a:r>
                  <a:rPr lang="pt-BR" sz="2400">
                    <a:latin typeface="Cambria Math" panose="02040503050406030204" pitchFamily="18" charset="0"/>
                    <a:ea typeface="Cambria Math" panose="02040503050406030204" pitchFamily="18" charset="0"/>
                  </a:rPr>
                  <a:t>  Centros de Distribuição</a:t>
                </a:r>
              </a:p>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𝒎</m:t>
                    </m:r>
                  </m:oMath>
                </a14:m>
                <a:r>
                  <a:rPr lang="pt-BR" sz="2400" b="1">
                    <a:latin typeface="Cambria Math" panose="02040503050406030204" pitchFamily="18" charset="0"/>
                    <a:ea typeface="Cambria Math" panose="02040503050406030204" pitchFamily="18" charset="0"/>
                  </a:rPr>
                  <a:t> </a:t>
                </a:r>
                <a:r>
                  <a:rPr lang="pt-BR" sz="2400">
                    <a:latin typeface="Cambria Math" panose="02040503050406030204" pitchFamily="18" charset="0"/>
                    <a:ea typeface="Cambria Math" panose="02040503050406030204" pitchFamily="18" charset="0"/>
                  </a:rPr>
                  <a:t>Localidades (cidades/regiões)</a:t>
                </a:r>
              </a:p>
              <a:p>
                <a:endParaRPr lang="pt-BR" sz="2400">
                  <a:latin typeface="Cambria Math" panose="02040503050406030204" pitchFamily="18" charset="0"/>
                  <a:ea typeface="Cambria Math" panose="02040503050406030204" pitchFamily="18" charset="0"/>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rPr>
                        </m:ctrlPr>
                      </m:sSubPr>
                      <m:e>
                        <m:r>
                          <a:rPr lang="pt-BR" sz="2400" b="0" i="1" smtClean="0">
                            <a:latin typeface="Cambria Math" panose="02040503050406030204" pitchFamily="18" charset="0"/>
                            <a:ea typeface="Cambria Math" panose="02040503050406030204" pitchFamily="18" charset="0"/>
                          </a:rPr>
                          <m:t>𝐶</m:t>
                        </m:r>
                      </m:e>
                      <m:sub>
                        <m:r>
                          <a:rPr lang="pt-BR" sz="2400" b="0" i="1" smtClean="0">
                            <a:latin typeface="Cambria Math" panose="02040503050406030204" pitchFamily="18" charset="0"/>
                            <a:ea typeface="Cambria Math" panose="02040503050406030204" pitchFamily="18" charset="0"/>
                          </a:rPr>
                          <m:t>𝑖</m:t>
                        </m:r>
                      </m:sub>
                    </m:sSub>
                  </m:oMath>
                </a14:m>
                <a:r>
                  <a:rPr lang="pt-BR" sz="2400">
                    <a:latin typeface="Cambria Math" panose="02040503050406030204" pitchFamily="18" charset="0"/>
                    <a:ea typeface="Cambria Math" panose="02040503050406030204" pitchFamily="18" charset="0"/>
                  </a:rPr>
                  <a:t>    </a:t>
                </a:r>
                <a:r>
                  <a:rPr lang="pt-BR" sz="2400">
                    <a:latin typeface="Cambria Math" panose="02040503050406030204" pitchFamily="18" charset="0"/>
                    <a:ea typeface="Cambria Math" panose="02040503050406030204" pitchFamily="18" charset="0"/>
                    <a:sym typeface="Wingdings" panose="05000000000000000000" pitchFamily="2" charset="2"/>
                  </a:rPr>
                  <a:t> Localidade </a:t>
                </a:r>
                <a14:m>
                  <m:oMath xmlns:m="http://schemas.openxmlformats.org/officeDocument/2006/math">
                    <m:r>
                      <a:rPr lang="pt-BR" sz="2400" b="1" i="1" dirty="0" smtClean="0">
                        <a:latin typeface="Cambria Math" panose="02040503050406030204" pitchFamily="18" charset="0"/>
                        <a:ea typeface="Cambria Math" panose="02040503050406030204" pitchFamily="18" charset="0"/>
                        <a:sym typeface="Wingdings" panose="05000000000000000000" pitchFamily="2" charset="2"/>
                      </a:rPr>
                      <m:t>𝒊</m:t>
                    </m:r>
                  </m:oMath>
                </a14:m>
                <a:r>
                  <a:rPr lang="pt-BR" sz="2400">
                    <a:latin typeface="Cambria Math" panose="02040503050406030204" pitchFamily="18" charset="0"/>
                    <a:ea typeface="Cambria Math" panose="02040503050406030204" pitchFamily="18" charset="0"/>
                    <a:sym typeface="Wingdings" panose="05000000000000000000" pitchFamily="2" charset="2"/>
                  </a:rPr>
                  <a:t> que pode ser Centro de Distribuição ( Conjunto C )</a:t>
                </a: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998375" y="1735854"/>
                <a:ext cx="9815805" cy="1569660"/>
              </a:xfrm>
              <a:prstGeom prst="rect">
                <a:avLst/>
              </a:prstGeom>
              <a:blipFill>
                <a:blip r:embed="rId2"/>
                <a:stretch>
                  <a:fillRect l="-186" t="-3113" b="-8560"/>
                </a:stretch>
              </a:blipFill>
            </p:spPr>
            <p:txBody>
              <a:bodyPr/>
              <a:lstStyle/>
              <a:p>
                <a:r>
                  <a:rPr lang="en-US">
                    <a:noFill/>
                  </a:rPr>
                  <a:t> </a:t>
                </a:r>
              </a:p>
            </p:txBody>
          </p:sp>
        </mc:Fallback>
      </mc:AlternateContent>
      <p:pic>
        <p:nvPicPr>
          <p:cNvPr id="3" name="Imagem 2">
            <a:extLst>
              <a:ext uri="{FF2B5EF4-FFF2-40B4-BE49-F238E27FC236}">
                <a16:creationId xmlns:a16="http://schemas.microsoft.com/office/drawing/2014/main" id="{F1E56A84-F314-0CEC-BBD2-1E1A4A9F2E8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flipH="1">
            <a:off x="11236523" y="83606"/>
            <a:ext cx="504270" cy="645336"/>
          </a:xfrm>
          <a:prstGeom prst="rect">
            <a:avLst/>
          </a:prstGeom>
        </p:spPr>
      </p:pic>
    </p:spTree>
    <p:extLst>
      <p:ext uri="{BB962C8B-B14F-4D97-AF65-F5344CB8AC3E}">
        <p14:creationId xmlns:p14="http://schemas.microsoft.com/office/powerpoint/2010/main" val="63184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C2139E29-B458-843A-874B-2E358CA3F1B0}"/>
                  </a:ext>
                </a:extLst>
              </p:cNvPr>
              <p:cNvSpPr txBox="1"/>
              <p:nvPr/>
            </p:nvSpPr>
            <p:spPr>
              <a:xfrm>
                <a:off x="709125" y="1343608"/>
                <a:ext cx="10773748" cy="3493264"/>
              </a:xfrm>
              <a:prstGeom prst="rect">
                <a:avLst/>
              </a:prstGeom>
              <a:noFill/>
            </p:spPr>
            <p:txBody>
              <a:bodyPr wrap="square" rtlCol="0">
                <a:spAutoFit/>
              </a:bodyPr>
              <a:lstStyle/>
              <a:p>
                <a:pPr marL="457200" indent="-457200">
                  <a:spcBef>
                    <a:spcPts val="1000"/>
                  </a:spcBef>
                  <a:buFont typeface="Arial" panose="020B0604020202020204" pitchFamily="34" charset="0"/>
                  <a:buChar char="•"/>
                </a:pPr>
                <a:r>
                  <a:rPr lang="pt-BR" sz="2800" b="1" dirty="0">
                    <a:latin typeface="Cambria Math" panose="02040503050406030204" pitchFamily="18" charset="0"/>
                    <a:ea typeface="Cambria Math" panose="02040503050406030204" pitchFamily="18" charset="0"/>
                  </a:rPr>
                  <a:t>Deve haver equilíbrio entre as distâncias percorridas pelas frotas de cada centro de distribuição.</a:t>
                </a:r>
              </a:p>
              <a:p>
                <a:pPr>
                  <a:spcBef>
                    <a:spcPts val="1000"/>
                  </a:spcBef>
                </a:pPr>
                <a:endParaRPr lang="pt-BR" sz="2800" dirty="0">
                  <a:latin typeface="Cambria Math" panose="02040503050406030204" pitchFamily="18" charset="0"/>
                  <a:ea typeface="Cambria Math" panose="02040503050406030204" pitchFamily="18" charset="0"/>
                </a:endParaRP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E para que isso funcione, vamos definir agora como Função Objetivo essa nova variável </a:t>
                </a:r>
                <a14:m>
                  <m:oMath xmlns:m="http://schemas.openxmlformats.org/officeDocument/2006/math">
                    <m:r>
                      <a:rPr lang="pt-BR" sz="2800" b="1" i="1" smtClean="0">
                        <a:latin typeface="Cambria Math" panose="02040503050406030204" pitchFamily="18" charset="0"/>
                        <a:ea typeface="Cambria Math" panose="02040503050406030204" pitchFamily="18" charset="0"/>
                      </a:rPr>
                      <m:t>𝒛</m:t>
                    </m:r>
                  </m:oMath>
                </a14:m>
                <a:r>
                  <a:rPr lang="pt-BR" sz="2800" dirty="0">
                    <a:latin typeface="Cambria Math" panose="02040503050406030204" pitchFamily="18" charset="0"/>
                    <a:ea typeface="Cambria Math" panose="02040503050406030204" pitchFamily="18" charset="0"/>
                  </a:rPr>
                  <a:t>, com o intuito de Minimizá-la:</a:t>
                </a:r>
              </a:p>
              <a:p>
                <a:pPr>
                  <a:spcBef>
                    <a:spcPts val="1000"/>
                  </a:spcBef>
                </a:pPr>
                <a:endParaRPr lang="pt-BR" sz="2800" b="1" dirty="0">
                  <a:latin typeface="Cambria Math" panose="02040503050406030204" pitchFamily="18" charset="0"/>
                  <a:ea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r>
                        <a:rPr lang="pt-BR" sz="2800" b="1" i="1" smtClean="0">
                          <a:latin typeface="Cambria Math" panose="02040503050406030204" pitchFamily="18" charset="0"/>
                          <a:ea typeface="Cambria Math" panose="02040503050406030204" pitchFamily="18" charset="0"/>
                        </a:rPr>
                        <m:t>𝑴𝑰𝑵</m:t>
                      </m:r>
                      <m:r>
                        <a:rPr lang="pt-BR" sz="2800" b="1" i="1" smtClean="0">
                          <a:latin typeface="Cambria Math" panose="02040503050406030204" pitchFamily="18" charset="0"/>
                          <a:ea typeface="Cambria Math" panose="02040503050406030204" pitchFamily="18" charset="0"/>
                        </a:rPr>
                        <m:t> </m:t>
                      </m:r>
                      <m:r>
                        <a:rPr lang="pt-BR" sz="2800" b="1" i="1" smtClean="0">
                          <a:latin typeface="Cambria Math" panose="02040503050406030204" pitchFamily="18" charset="0"/>
                          <a:ea typeface="Cambria Math" panose="02040503050406030204" pitchFamily="18" charset="0"/>
                        </a:rPr>
                        <m:t>𝒛</m:t>
                      </m:r>
                    </m:oMath>
                  </m:oMathPara>
                </a14:m>
                <a:endParaRPr lang="pt-BR" sz="2800" b="1" dirty="0">
                  <a:latin typeface="Cambria Math" panose="02040503050406030204" pitchFamily="18" charset="0"/>
                  <a:ea typeface="Cambria Math" panose="02040503050406030204" pitchFamily="18" charset="0"/>
                </a:endParaRPr>
              </a:p>
            </p:txBody>
          </p:sp>
        </mc:Choice>
        <mc:Fallback xmlns="">
          <p:sp>
            <p:nvSpPr>
              <p:cNvPr id="3" name="CaixaDeTexto 2">
                <a:extLst>
                  <a:ext uri="{FF2B5EF4-FFF2-40B4-BE49-F238E27FC236}">
                    <a16:creationId xmlns:a16="http://schemas.microsoft.com/office/drawing/2014/main" id="{C2139E29-B458-843A-874B-2E358CA3F1B0}"/>
                  </a:ext>
                </a:extLst>
              </p:cNvPr>
              <p:cNvSpPr txBox="1">
                <a:spLocks noRot="1" noChangeAspect="1" noMove="1" noResize="1" noEditPoints="1" noAdjustHandles="1" noChangeArrowheads="1" noChangeShapeType="1" noTextEdit="1"/>
              </p:cNvSpPr>
              <p:nvPr/>
            </p:nvSpPr>
            <p:spPr>
              <a:xfrm>
                <a:off x="709125" y="1343608"/>
                <a:ext cx="10773748" cy="3493264"/>
              </a:xfrm>
              <a:prstGeom prst="rect">
                <a:avLst/>
              </a:prstGeom>
              <a:blipFill>
                <a:blip r:embed="rId2"/>
                <a:stretch>
                  <a:fillRect l="-1018" t="-1745" r="-135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8D54ED21-9C34-467A-2DAD-87E632F1790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9" name="CaixaDeTexto 8">
            <a:extLst>
              <a:ext uri="{FF2B5EF4-FFF2-40B4-BE49-F238E27FC236}">
                <a16:creationId xmlns:a16="http://schemas.microsoft.com/office/drawing/2014/main" id="{3A57A457-5F1F-C9D5-D378-B9252D4FAF17}"/>
              </a:ext>
            </a:extLst>
          </p:cNvPr>
          <p:cNvSpPr txBox="1"/>
          <p:nvPr/>
        </p:nvSpPr>
        <p:spPr>
          <a:xfrm>
            <a:off x="4451267" y="547611"/>
            <a:ext cx="3289463"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O que será diferente?</a:t>
            </a:r>
          </a:p>
        </p:txBody>
      </p:sp>
      <p:pic>
        <p:nvPicPr>
          <p:cNvPr id="6" name="Imagem 5">
            <a:extLst>
              <a:ext uri="{FF2B5EF4-FFF2-40B4-BE49-F238E27FC236}">
                <a16:creationId xmlns:a16="http://schemas.microsoft.com/office/drawing/2014/main" id="{CFEC8A10-51F2-E933-0560-8BA4B35BEE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rot="10800000" flipH="1" flipV="1">
            <a:off x="0" y="0"/>
            <a:ext cx="504270" cy="645336"/>
          </a:xfrm>
          <a:prstGeom prst="rect">
            <a:avLst/>
          </a:prstGeom>
        </p:spPr>
      </p:pic>
    </p:spTree>
    <p:extLst>
      <p:ext uri="{BB962C8B-B14F-4D97-AF65-F5344CB8AC3E}">
        <p14:creationId xmlns:p14="http://schemas.microsoft.com/office/powerpoint/2010/main" val="96396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C2139E29-B458-843A-874B-2E358CA3F1B0}"/>
                  </a:ext>
                </a:extLst>
              </p:cNvPr>
              <p:cNvSpPr txBox="1"/>
              <p:nvPr/>
            </p:nvSpPr>
            <p:spPr>
              <a:xfrm>
                <a:off x="709125" y="1343608"/>
                <a:ext cx="10773748" cy="5153590"/>
              </a:xfrm>
              <a:prstGeom prst="rect">
                <a:avLst/>
              </a:prstGeom>
              <a:noFill/>
            </p:spPr>
            <p:txBody>
              <a:bodyPr wrap="square" rtlCol="0">
                <a:spAutoFit/>
              </a:bodyPr>
              <a:lstStyle/>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Dessa forma, </a:t>
                </a:r>
                <a:r>
                  <a:rPr lang="pt-BR" sz="2800" b="1" dirty="0">
                    <a:latin typeface="Cambria Math" panose="02040503050406030204" pitchFamily="18" charset="0"/>
                    <a:ea typeface="Cambria Math" panose="02040503050406030204" pitchFamily="18" charset="0"/>
                  </a:rPr>
                  <a:t>há equilíbrio </a:t>
                </a:r>
                <a:r>
                  <a:rPr lang="pt-BR" sz="2800" dirty="0">
                    <a:latin typeface="Cambria Math" panose="02040503050406030204" pitchFamily="18" charset="0"/>
                    <a:ea typeface="Cambria Math" panose="02040503050406030204" pitchFamily="18" charset="0"/>
                  </a:rPr>
                  <a:t>entre as distâncias percorridas pelas frotas de cada centro de distribuição.</a:t>
                </a:r>
                <a:br>
                  <a:rPr lang="pt-BR" sz="2800" dirty="0">
                    <a:latin typeface="Cambria Math" panose="02040503050406030204" pitchFamily="18" charset="0"/>
                    <a:ea typeface="Cambria Math" panose="02040503050406030204" pitchFamily="18" charset="0"/>
                  </a:rPr>
                </a:br>
                <a:endParaRPr lang="pt-BR" sz="2800" dirty="0">
                  <a:latin typeface="Cambria Math" panose="02040503050406030204" pitchFamily="18" charset="0"/>
                  <a:ea typeface="Cambria Math" panose="02040503050406030204" pitchFamily="18" charset="0"/>
                </a:endParaRP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Nova Variável de Decisão:</a:t>
                </a:r>
              </a:p>
              <a:p>
                <a:pPr>
                  <a:spcBef>
                    <a:spcPts val="1000"/>
                  </a:spcBef>
                </a:pPr>
                <a14:m>
                  <m:oMathPara xmlns:m="http://schemas.openxmlformats.org/officeDocument/2006/math">
                    <m:oMathParaPr>
                      <m:jc m:val="centerGroup"/>
                    </m:oMathParaPr>
                    <m:oMath xmlns:m="http://schemas.openxmlformats.org/officeDocument/2006/math">
                      <m:r>
                        <a:rPr lang="pt-BR" sz="2800" b="1" i="1" smtClean="0">
                          <a:latin typeface="Cambria Math" panose="02040503050406030204" pitchFamily="18" charset="0"/>
                          <a:ea typeface="Cambria Math" panose="02040503050406030204" pitchFamily="18" charset="0"/>
                        </a:rPr>
                        <m:t>𝒛</m:t>
                      </m:r>
                    </m:oMath>
                  </m:oMathPara>
                </a14:m>
                <a:endParaRPr lang="pt-BR" sz="2800" b="1" dirty="0">
                  <a:latin typeface="Cambria Math" panose="02040503050406030204" pitchFamily="18" charset="0"/>
                  <a:ea typeface="Cambria Math" panose="02040503050406030204" pitchFamily="18" charset="0"/>
                </a:endParaRP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Nova Função Objetivo:</a:t>
                </a:r>
                <a:endParaRPr lang="pt-BR" sz="2800" b="1" dirty="0">
                  <a:latin typeface="Cambria Math" panose="02040503050406030204" pitchFamily="18" charset="0"/>
                  <a:ea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r>
                        <a:rPr lang="pt-BR" sz="2800" b="1" i="1" smtClean="0">
                          <a:latin typeface="Cambria Math" panose="02040503050406030204" pitchFamily="18" charset="0"/>
                          <a:ea typeface="Cambria Math" panose="02040503050406030204" pitchFamily="18" charset="0"/>
                        </a:rPr>
                        <m:t>𝑴𝑰𝑵</m:t>
                      </m:r>
                      <m:r>
                        <a:rPr lang="pt-BR" sz="2800" b="1" i="1" smtClean="0">
                          <a:latin typeface="Cambria Math" panose="02040503050406030204" pitchFamily="18" charset="0"/>
                          <a:ea typeface="Cambria Math" panose="02040503050406030204" pitchFamily="18" charset="0"/>
                        </a:rPr>
                        <m:t> </m:t>
                      </m:r>
                      <m:r>
                        <a:rPr lang="pt-BR" sz="2800" b="1" i="1" smtClean="0">
                          <a:latin typeface="Cambria Math" panose="02040503050406030204" pitchFamily="18" charset="0"/>
                          <a:ea typeface="Cambria Math" panose="02040503050406030204" pitchFamily="18" charset="0"/>
                        </a:rPr>
                        <m:t>𝒛</m:t>
                      </m:r>
                    </m:oMath>
                  </m:oMathPara>
                </a14:m>
                <a:endParaRPr lang="pt-BR" sz="2800" b="1" dirty="0">
                  <a:latin typeface="Cambria Math" panose="02040503050406030204" pitchFamily="18" charset="0"/>
                  <a:ea typeface="Cambria Math" panose="02040503050406030204" pitchFamily="18" charset="0"/>
                </a:endParaRP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Nova Restrição:</a:t>
                </a:r>
              </a:p>
              <a:p>
                <a:pPr>
                  <a:spcBef>
                    <a:spcPts val="1000"/>
                  </a:spcBef>
                </a:pPr>
                <a14:m>
                  <m:oMathPara xmlns:m="http://schemas.openxmlformats.org/officeDocument/2006/math">
                    <m:oMathParaPr>
                      <m:jc m:val="centerGroup"/>
                    </m:oMathParaPr>
                    <m:oMath xmlns:m="http://schemas.openxmlformats.org/officeDocument/2006/math">
                      <m:nary>
                        <m:naryPr>
                          <m:chr m:val="∑"/>
                          <m:ctrlPr>
                            <a:rPr lang="pt-BR" sz="2800" b="1" i="1" dirty="0" smtClean="0">
                              <a:latin typeface="Cambria Math" panose="02040503050406030204" pitchFamily="18" charset="0"/>
                              <a:ea typeface="Cambria Math" panose="02040503050406030204" pitchFamily="18" charset="0"/>
                            </a:rPr>
                          </m:ctrlPr>
                        </m:naryPr>
                        <m:sub>
                          <m:r>
                            <m:rPr>
                              <m:brk m:alnAt="23"/>
                            </m:rPr>
                            <a:rPr lang="pt-BR" sz="2800" b="1" i="1" dirty="0">
                              <a:latin typeface="Cambria Math" panose="02040503050406030204" pitchFamily="18" charset="0"/>
                              <a:ea typeface="Cambria Math" panose="02040503050406030204" pitchFamily="18" charset="0"/>
                            </a:rPr>
                            <m:t>𝒋</m:t>
                          </m:r>
                          <m:r>
                            <a:rPr lang="pt-BR" sz="2800" b="1" i="1" dirty="0">
                              <a:latin typeface="Cambria Math" panose="02040503050406030204" pitchFamily="18" charset="0"/>
                              <a:ea typeface="Cambria Math" panose="02040503050406030204" pitchFamily="18" charset="0"/>
                            </a:rPr>
                            <m:t>=</m:t>
                          </m:r>
                          <m:r>
                            <a:rPr lang="pt-BR" sz="2800" b="1" i="1" dirty="0">
                              <a:latin typeface="Cambria Math" panose="02040503050406030204" pitchFamily="18" charset="0"/>
                              <a:ea typeface="Cambria Math" panose="02040503050406030204" pitchFamily="18" charset="0"/>
                            </a:rPr>
                            <m:t>𝟏</m:t>
                          </m:r>
                        </m:sub>
                        <m:sup>
                          <m:r>
                            <a:rPr lang="pt-BR" sz="2800" b="1" i="1" dirty="0">
                              <a:latin typeface="Cambria Math" panose="02040503050406030204" pitchFamily="18" charset="0"/>
                              <a:ea typeface="Cambria Math" panose="02040503050406030204" pitchFamily="18" charset="0"/>
                            </a:rPr>
                            <m:t>𝒎</m:t>
                          </m:r>
                        </m:sup>
                        <m:e>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𝑫</m:t>
                              </m:r>
                            </m:e>
                            <m:sub>
                              <m:r>
                                <a:rPr lang="pt-BR" sz="2800" b="1" i="1" dirty="0">
                                  <a:latin typeface="Cambria Math" panose="02040503050406030204" pitchFamily="18" charset="0"/>
                                  <a:ea typeface="Cambria Math" panose="02040503050406030204" pitchFamily="18" charset="0"/>
                                </a:rPr>
                                <m:t>𝒊</m:t>
                              </m:r>
                              <m:r>
                                <a:rPr lang="pt-BR" sz="2800" b="1" i="1" dirty="0">
                                  <a:latin typeface="Cambria Math" panose="02040503050406030204" pitchFamily="18" charset="0"/>
                                  <a:ea typeface="Cambria Math" panose="02040503050406030204" pitchFamily="18" charset="0"/>
                                </a:rPr>
                                <m:t>,</m:t>
                              </m:r>
                              <m:r>
                                <a:rPr lang="pt-BR" sz="2800" b="1" i="1" dirty="0">
                                  <a:latin typeface="Cambria Math" panose="02040503050406030204" pitchFamily="18" charset="0"/>
                                  <a:ea typeface="Cambria Math" panose="02040503050406030204" pitchFamily="18" charset="0"/>
                                </a:rPr>
                                <m:t>𝒋</m:t>
                              </m:r>
                            </m:sub>
                          </m:sSub>
                          <m:r>
                            <a:rPr lang="pt-BR" sz="2800" b="1" i="1" dirty="0">
                              <a:latin typeface="Cambria Math" panose="02040503050406030204" pitchFamily="18" charset="0"/>
                              <a:ea typeface="Cambria Math" panose="02040503050406030204" pitchFamily="18" charset="0"/>
                            </a:rPr>
                            <m:t>∗</m:t>
                          </m:r>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𝑬</m:t>
                              </m:r>
                            </m:e>
                            <m:sub>
                              <m:r>
                                <a:rPr lang="pt-BR" sz="2800" b="1" i="1" dirty="0">
                                  <a:latin typeface="Cambria Math" panose="02040503050406030204" pitchFamily="18" charset="0"/>
                                  <a:ea typeface="Cambria Math" panose="02040503050406030204" pitchFamily="18" charset="0"/>
                                </a:rPr>
                                <m:t>𝒋</m:t>
                              </m:r>
                            </m:sub>
                          </m:sSub>
                        </m:e>
                      </m:nary>
                      <m:r>
                        <a:rPr lang="pt-BR" sz="2800" b="1" i="1" dirty="0">
                          <a:latin typeface="Cambria Math" panose="02040503050406030204" pitchFamily="18" charset="0"/>
                          <a:ea typeface="Cambria Math" panose="02040503050406030204" pitchFamily="18" charset="0"/>
                        </a:rPr>
                        <m:t>∗</m:t>
                      </m:r>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𝒙</m:t>
                          </m:r>
                        </m:e>
                        <m:sub>
                          <m:r>
                            <a:rPr lang="pt-BR" sz="2800" b="1" i="1" dirty="0">
                              <a:latin typeface="Cambria Math" panose="02040503050406030204" pitchFamily="18" charset="0"/>
                              <a:ea typeface="Cambria Math" panose="02040503050406030204" pitchFamily="18" charset="0"/>
                            </a:rPr>
                            <m:t>𝒊</m:t>
                          </m:r>
                          <m:r>
                            <a:rPr lang="pt-BR" sz="2800" b="1" i="1" dirty="0">
                              <a:latin typeface="Cambria Math" panose="02040503050406030204" pitchFamily="18" charset="0"/>
                              <a:ea typeface="Cambria Math" panose="02040503050406030204" pitchFamily="18" charset="0"/>
                            </a:rPr>
                            <m:t>, </m:t>
                          </m:r>
                          <m:r>
                            <a:rPr lang="pt-BR" sz="2800" b="1" i="1" dirty="0">
                              <a:latin typeface="Cambria Math" panose="02040503050406030204" pitchFamily="18" charset="0"/>
                              <a:ea typeface="Cambria Math" panose="02040503050406030204" pitchFamily="18" charset="0"/>
                            </a:rPr>
                            <m:t>𝒋</m:t>
                          </m:r>
                        </m:sub>
                      </m:sSub>
                      <m:r>
                        <a:rPr lang="pt-BR" sz="2800" b="1" i="1" dirty="0" smtClean="0">
                          <a:latin typeface="Cambria Math" panose="02040503050406030204" pitchFamily="18" charset="0"/>
                          <a:ea typeface="Cambria Math" panose="02040503050406030204" pitchFamily="18" charset="0"/>
                        </a:rPr>
                        <m:t>≤</m:t>
                      </m:r>
                      <m:r>
                        <a:rPr lang="pt-BR" sz="2800" b="1" i="1" dirty="0" smtClean="0">
                          <a:latin typeface="Cambria Math" panose="02040503050406030204" pitchFamily="18" charset="0"/>
                          <a:ea typeface="Cambria Math" panose="02040503050406030204" pitchFamily="18" charset="0"/>
                        </a:rPr>
                        <m:t>𝒛</m:t>
                      </m:r>
                      <m:r>
                        <a:rPr lang="pt-BR" sz="2800" b="1" i="1" dirty="0" smtClean="0">
                          <a:latin typeface="Cambria Math" panose="02040503050406030204" pitchFamily="18" charset="0"/>
                          <a:ea typeface="Cambria Math" panose="02040503050406030204" pitchFamily="18" charset="0"/>
                        </a:rPr>
                        <m:t> , </m:t>
                      </m:r>
                      <m:r>
                        <a:rPr lang="pt-BR" sz="2800" b="1" i="1" dirty="0" smtClean="0">
                          <a:latin typeface="Cambria Math" panose="02040503050406030204" pitchFamily="18" charset="0"/>
                          <a:ea typeface="Cambria Math" panose="02040503050406030204" pitchFamily="18" charset="0"/>
                        </a:rPr>
                        <m:t>𝒊</m:t>
                      </m:r>
                      <m:r>
                        <a:rPr lang="pt-BR" sz="2800" b="1" i="1" dirty="0" smtClean="0">
                          <a:latin typeface="Cambria Math" panose="02040503050406030204" pitchFamily="18" charset="0"/>
                          <a:ea typeface="Cambria Math" panose="02040503050406030204" pitchFamily="18" charset="0"/>
                        </a:rPr>
                        <m:t>∈</m:t>
                      </m:r>
                      <m:r>
                        <a:rPr lang="pt-BR" sz="2800" b="1" i="1" dirty="0" smtClean="0">
                          <a:latin typeface="Cambria Math" panose="02040503050406030204" pitchFamily="18" charset="0"/>
                          <a:ea typeface="Cambria Math" panose="02040503050406030204" pitchFamily="18" charset="0"/>
                        </a:rPr>
                        <m:t>𝑪</m:t>
                      </m:r>
                    </m:oMath>
                  </m:oMathPara>
                </a14:m>
                <a:endParaRPr lang="pt-BR" sz="2800" dirty="0">
                  <a:latin typeface="Cambria Math" panose="02040503050406030204" pitchFamily="18" charset="0"/>
                  <a:ea typeface="Cambria Math" panose="02040503050406030204" pitchFamily="18" charset="0"/>
                </a:endParaRPr>
              </a:p>
            </p:txBody>
          </p:sp>
        </mc:Choice>
        <mc:Fallback xmlns="">
          <p:sp>
            <p:nvSpPr>
              <p:cNvPr id="3" name="CaixaDeTexto 2">
                <a:extLst>
                  <a:ext uri="{FF2B5EF4-FFF2-40B4-BE49-F238E27FC236}">
                    <a16:creationId xmlns:a16="http://schemas.microsoft.com/office/drawing/2014/main" id="{C2139E29-B458-843A-874B-2E358CA3F1B0}"/>
                  </a:ext>
                </a:extLst>
              </p:cNvPr>
              <p:cNvSpPr txBox="1">
                <a:spLocks noRot="1" noChangeAspect="1" noMove="1" noResize="1" noEditPoints="1" noAdjustHandles="1" noChangeArrowheads="1" noChangeShapeType="1" noTextEdit="1"/>
              </p:cNvSpPr>
              <p:nvPr/>
            </p:nvSpPr>
            <p:spPr>
              <a:xfrm>
                <a:off x="709125" y="1343608"/>
                <a:ext cx="10773748" cy="5153590"/>
              </a:xfrm>
              <a:prstGeom prst="rect">
                <a:avLst/>
              </a:prstGeom>
              <a:blipFill>
                <a:blip r:embed="rId2"/>
                <a:stretch>
                  <a:fillRect l="-1018" t="-1182"/>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8D54ED21-9C34-467A-2DAD-87E632F1790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9" name="CaixaDeTexto 8">
            <a:extLst>
              <a:ext uri="{FF2B5EF4-FFF2-40B4-BE49-F238E27FC236}">
                <a16:creationId xmlns:a16="http://schemas.microsoft.com/office/drawing/2014/main" id="{3A57A457-5F1F-C9D5-D378-B9252D4FAF17}"/>
              </a:ext>
            </a:extLst>
          </p:cNvPr>
          <p:cNvSpPr txBox="1"/>
          <p:nvPr/>
        </p:nvSpPr>
        <p:spPr>
          <a:xfrm>
            <a:off x="4451267" y="547611"/>
            <a:ext cx="3289463"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O que será diferente?</a:t>
            </a:r>
          </a:p>
        </p:txBody>
      </p:sp>
      <p:pic>
        <p:nvPicPr>
          <p:cNvPr id="6" name="Imagem 5">
            <a:extLst>
              <a:ext uri="{FF2B5EF4-FFF2-40B4-BE49-F238E27FC236}">
                <a16:creationId xmlns:a16="http://schemas.microsoft.com/office/drawing/2014/main" id="{EFE77965-5EE9-3EA2-05E7-EC37CF33E65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rot="10800000" flipH="1" flipV="1">
            <a:off x="0" y="0"/>
            <a:ext cx="504270" cy="645336"/>
          </a:xfrm>
          <a:prstGeom prst="rect">
            <a:avLst/>
          </a:prstGeom>
        </p:spPr>
      </p:pic>
    </p:spTree>
    <p:extLst>
      <p:ext uri="{BB962C8B-B14F-4D97-AF65-F5344CB8AC3E}">
        <p14:creationId xmlns:p14="http://schemas.microsoft.com/office/powerpoint/2010/main" val="407229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D54ED21-9C34-467A-2DAD-87E632F17903}"/>
              </a:ext>
            </a:extLst>
          </p:cNvPr>
          <p:cNvSpPr txBox="1">
            <a:spLocks/>
          </p:cNvSpPr>
          <p:nvPr/>
        </p:nvSpPr>
        <p:spPr>
          <a:xfrm>
            <a:off x="677995" y="206053"/>
            <a:ext cx="10890929" cy="737397"/>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Apresentando</a:t>
            </a:r>
            <a:r>
              <a:rPr lang="en-US" dirty="0">
                <a:latin typeface="Baskerville Old Face"/>
              </a:rPr>
              <a:t> </a:t>
            </a:r>
            <a:r>
              <a:rPr lang="en-US" dirty="0" err="1">
                <a:latin typeface="Baskerville Old Face"/>
              </a:rPr>
              <a:t>os</a:t>
            </a:r>
            <a:r>
              <a:rPr lang="en-US" dirty="0">
                <a:latin typeface="Baskerville Old Face"/>
              </a:rPr>
              <a:t> </a:t>
            </a:r>
            <a:r>
              <a:rPr lang="en-US" dirty="0" err="1">
                <a:latin typeface="Baskerville Old Face"/>
              </a:rPr>
              <a:t>Resultados</a:t>
            </a:r>
            <a:endParaRPr lang="en-US" dirty="0"/>
          </a:p>
        </p:txBody>
      </p:sp>
      <p:pic>
        <p:nvPicPr>
          <p:cNvPr id="5" name="Imagem 4" descr="Tabela&#10;&#10;Descrição gerada automaticamente">
            <a:extLst>
              <a:ext uri="{FF2B5EF4-FFF2-40B4-BE49-F238E27FC236}">
                <a16:creationId xmlns:a16="http://schemas.microsoft.com/office/drawing/2014/main" id="{2D6DD369-C88B-D4C9-D329-84DB8481CEA2}"/>
              </a:ext>
            </a:extLst>
          </p:cNvPr>
          <p:cNvPicPr>
            <a:picLocks noChangeAspect="1"/>
          </p:cNvPicPr>
          <p:nvPr/>
        </p:nvPicPr>
        <p:blipFill rotWithShape="1">
          <a:blip r:embed="rId2">
            <a:extLst>
              <a:ext uri="{28A0092B-C50C-407E-A947-70E740481C1C}">
                <a14:useLocalDpi xmlns:a14="http://schemas.microsoft.com/office/drawing/2010/main" val="0"/>
              </a:ext>
            </a:extLst>
          </a:blip>
          <a:srcRect l="802" t="1390" r="1830" b="535"/>
          <a:stretch/>
        </p:blipFill>
        <p:spPr>
          <a:xfrm>
            <a:off x="1241814" y="1051609"/>
            <a:ext cx="4472610" cy="5478401"/>
          </a:xfrm>
          <a:prstGeom prst="rect">
            <a:avLst/>
          </a:prstGeom>
          <a:ln>
            <a:solidFill>
              <a:schemeClr val="tx1"/>
            </a:solidFill>
          </a:ln>
          <a:effectLst>
            <a:outerShdw blurRad="63500" sx="102000" sy="102000" algn="ctr" rotWithShape="0">
              <a:prstClr val="black">
                <a:alpha val="40000"/>
              </a:prstClr>
            </a:outerShdw>
          </a:effectLst>
        </p:spPr>
      </p:pic>
      <p:pic>
        <p:nvPicPr>
          <p:cNvPr id="7" name="Imagem 6" descr="Tabela&#10;&#10;Descrição gerada automaticamente">
            <a:extLst>
              <a:ext uri="{FF2B5EF4-FFF2-40B4-BE49-F238E27FC236}">
                <a16:creationId xmlns:a16="http://schemas.microsoft.com/office/drawing/2014/main" id="{11AFFED4-FAF7-FE8A-286C-9F8FEFA1CFCD}"/>
              </a:ext>
            </a:extLst>
          </p:cNvPr>
          <p:cNvPicPr>
            <a:picLocks noChangeAspect="1"/>
          </p:cNvPicPr>
          <p:nvPr/>
        </p:nvPicPr>
        <p:blipFill rotWithShape="1">
          <a:blip r:embed="rId3">
            <a:extLst>
              <a:ext uri="{28A0092B-C50C-407E-A947-70E740481C1C}">
                <a14:useLocalDpi xmlns:a14="http://schemas.microsoft.com/office/drawing/2010/main" val="0"/>
              </a:ext>
            </a:extLst>
          </a:blip>
          <a:srcRect l="935" t="1052" r="3321" b="1052"/>
          <a:stretch/>
        </p:blipFill>
        <p:spPr>
          <a:xfrm>
            <a:off x="6953106" y="1051608"/>
            <a:ext cx="4472610" cy="5478401"/>
          </a:xfrm>
          <a:prstGeom prst="rect">
            <a:avLst/>
          </a:prstGeom>
          <a:ln>
            <a:solidFill>
              <a:schemeClr val="tx1"/>
            </a:solidFill>
          </a:ln>
          <a:effectLst>
            <a:outerShdw blurRad="63500" sx="102000" sy="102000" algn="ctr" rotWithShape="0">
              <a:prstClr val="black">
                <a:alpha val="40000"/>
              </a:prstClr>
            </a:outerShdw>
          </a:effectLst>
        </p:spPr>
      </p:pic>
      <p:sp>
        <p:nvSpPr>
          <p:cNvPr id="8" name="CaixaDeTexto 7">
            <a:extLst>
              <a:ext uri="{FF2B5EF4-FFF2-40B4-BE49-F238E27FC236}">
                <a16:creationId xmlns:a16="http://schemas.microsoft.com/office/drawing/2014/main" id="{43E4A278-BAE8-CDF9-BB00-75FA9D251E04}"/>
              </a:ext>
            </a:extLst>
          </p:cNvPr>
          <p:cNvSpPr txBox="1"/>
          <p:nvPr/>
        </p:nvSpPr>
        <p:spPr>
          <a:xfrm>
            <a:off x="352728" y="943451"/>
            <a:ext cx="965541" cy="769441"/>
          </a:xfrm>
          <a:prstGeom prst="rect">
            <a:avLst/>
          </a:prstGeom>
          <a:noFill/>
        </p:spPr>
        <p:txBody>
          <a:bodyPr wrap="square" rtlCol="0">
            <a:spAutoFit/>
          </a:bodyPr>
          <a:lstStyle/>
          <a:p>
            <a:r>
              <a:rPr lang="pt-BR" sz="4400" b="1" i="1" dirty="0"/>
              <a:t>a1.</a:t>
            </a:r>
          </a:p>
        </p:txBody>
      </p:sp>
      <p:sp>
        <p:nvSpPr>
          <p:cNvPr id="10" name="CaixaDeTexto 9">
            <a:extLst>
              <a:ext uri="{FF2B5EF4-FFF2-40B4-BE49-F238E27FC236}">
                <a16:creationId xmlns:a16="http://schemas.microsoft.com/office/drawing/2014/main" id="{29864EB9-249D-BAA1-E3DF-920C7223D7E9}"/>
              </a:ext>
            </a:extLst>
          </p:cNvPr>
          <p:cNvSpPr txBox="1"/>
          <p:nvPr/>
        </p:nvSpPr>
        <p:spPr>
          <a:xfrm>
            <a:off x="6123460" y="943450"/>
            <a:ext cx="965541" cy="769441"/>
          </a:xfrm>
          <a:prstGeom prst="rect">
            <a:avLst/>
          </a:prstGeom>
          <a:noFill/>
        </p:spPr>
        <p:txBody>
          <a:bodyPr wrap="square" rtlCol="0">
            <a:spAutoFit/>
          </a:bodyPr>
          <a:lstStyle/>
          <a:p>
            <a:r>
              <a:rPr lang="pt-BR" sz="4400" b="1" i="1" dirty="0"/>
              <a:t>b1.</a:t>
            </a:r>
          </a:p>
        </p:txBody>
      </p:sp>
      <p:pic>
        <p:nvPicPr>
          <p:cNvPr id="9" name="Imagem 8">
            <a:extLst>
              <a:ext uri="{FF2B5EF4-FFF2-40B4-BE49-F238E27FC236}">
                <a16:creationId xmlns:a16="http://schemas.microsoft.com/office/drawing/2014/main" id="{1A2D0835-3AB0-0407-9793-C5F8CCA2DCE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10800000" flipH="1" flipV="1">
            <a:off x="0" y="0"/>
            <a:ext cx="504270" cy="645336"/>
          </a:xfrm>
          <a:prstGeom prst="rect">
            <a:avLst/>
          </a:prstGeom>
        </p:spPr>
      </p:pic>
      <p:pic>
        <p:nvPicPr>
          <p:cNvPr id="11" name="Imagem 10">
            <a:extLst>
              <a:ext uri="{FF2B5EF4-FFF2-40B4-BE49-F238E27FC236}">
                <a16:creationId xmlns:a16="http://schemas.microsoft.com/office/drawing/2014/main" id="{AA24AE15-02DF-D168-48F5-A9C80FDC099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10800000" flipH="1" flipV="1">
            <a:off x="6096000" y="6212664"/>
            <a:ext cx="504270" cy="645336"/>
          </a:xfrm>
          <a:prstGeom prst="rect">
            <a:avLst/>
          </a:prstGeom>
        </p:spPr>
      </p:pic>
    </p:spTree>
    <p:extLst>
      <p:ext uri="{BB962C8B-B14F-4D97-AF65-F5344CB8AC3E}">
        <p14:creationId xmlns:p14="http://schemas.microsoft.com/office/powerpoint/2010/main" val="2556357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nodeType="with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ppt_x"/>
                                          </p:val>
                                        </p:tav>
                                      </p:tavLst>
                                    </p:anim>
                                    <p:anim calcmode="lin" valueType="num">
                                      <p:cBhvr additive="base">
                                        <p:cTn id="7" dur="500"/>
                                        <p:tgtEl>
                                          <p:spTgt spid="9"/>
                                        </p:tgtEl>
                                        <p:attrNameLst>
                                          <p:attrName>ppt_y</p:attrName>
                                        </p:attrNameLst>
                                      </p:cBhvr>
                                      <p:tavLst>
                                        <p:tav tm="0">
                                          <p:val>
                                            <p:strVal val="ppt_y"/>
                                          </p:val>
                                        </p:tav>
                                        <p:tav tm="100000">
                                          <p:val>
                                            <p:strVal val="0-ppt_h/2"/>
                                          </p:val>
                                        </p:tav>
                                      </p:tavLst>
                                    </p:anim>
                                    <p:set>
                                      <p:cBhvr>
                                        <p:cTn id="8" dur="1" fill="hold">
                                          <p:stCondLst>
                                            <p:cond delay="499"/>
                                          </p:stCondLst>
                                        </p:cTn>
                                        <p:tgtEl>
                                          <p:spTgt spid="9"/>
                                        </p:tgtEl>
                                        <p:attrNameLst>
                                          <p:attrName>style.visibility</p:attrName>
                                        </p:attrNameLst>
                                      </p:cBhvr>
                                      <p:to>
                                        <p:strVal val="hidden"/>
                                      </p:to>
                                    </p:set>
                                  </p:childTnLst>
                                </p:cTn>
                              </p:par>
                            </p:childTnLst>
                          </p:cTn>
                        </p:par>
                        <p:par>
                          <p:cTn id="9" fill="hold">
                            <p:stCondLst>
                              <p:cond delay="500"/>
                            </p:stCondLst>
                            <p:childTnLst>
                              <p:par>
                                <p:cTn id="10" presetID="31"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 calcmode="lin" valueType="num">
                                      <p:cBhvr>
                                        <p:cTn id="14" dur="500" fill="hold"/>
                                        <p:tgtEl>
                                          <p:spTgt spid="11"/>
                                        </p:tgtEl>
                                        <p:attrNameLst>
                                          <p:attrName>style.rotation</p:attrName>
                                        </p:attrNameLst>
                                      </p:cBhvr>
                                      <p:tavLst>
                                        <p:tav tm="0">
                                          <p:val>
                                            <p:fltVal val="90"/>
                                          </p:val>
                                        </p:tav>
                                        <p:tav tm="100000">
                                          <p:val>
                                            <p:fltVal val="0"/>
                                          </p:val>
                                        </p:tav>
                                      </p:tavLst>
                                    </p:anim>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C48B7D15-5F20-8960-CD97-B666FCAE47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rot="10800000" flipH="1" flipV="1">
            <a:off x="6096000" y="6212664"/>
            <a:ext cx="504270" cy="645336"/>
          </a:xfrm>
          <a:prstGeom prst="rect">
            <a:avLst/>
          </a:prstGeom>
        </p:spPr>
      </p:pic>
      <p:sp>
        <p:nvSpPr>
          <p:cNvPr id="6" name="Title 1">
            <a:extLst>
              <a:ext uri="{FF2B5EF4-FFF2-40B4-BE49-F238E27FC236}">
                <a16:creationId xmlns:a16="http://schemas.microsoft.com/office/drawing/2014/main" id="{A9C4B53D-E766-B5EC-9CE8-56CA62C8F1FF}"/>
              </a:ext>
            </a:extLst>
          </p:cNvPr>
          <p:cNvSpPr txBox="1">
            <a:spLocks/>
          </p:cNvSpPr>
          <p:nvPr/>
        </p:nvSpPr>
        <p:spPr>
          <a:xfrm>
            <a:off x="677995" y="206053"/>
            <a:ext cx="10890929" cy="737397"/>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Apresentando</a:t>
            </a:r>
            <a:r>
              <a:rPr lang="en-US" dirty="0">
                <a:latin typeface="Baskerville Old Face"/>
              </a:rPr>
              <a:t> </a:t>
            </a:r>
            <a:r>
              <a:rPr lang="en-US" dirty="0" err="1">
                <a:latin typeface="Baskerville Old Face"/>
              </a:rPr>
              <a:t>os</a:t>
            </a:r>
            <a:r>
              <a:rPr lang="en-US" dirty="0">
                <a:latin typeface="Baskerville Old Face"/>
              </a:rPr>
              <a:t> </a:t>
            </a:r>
            <a:r>
              <a:rPr lang="en-US" dirty="0" err="1">
                <a:latin typeface="Baskerville Old Face"/>
              </a:rPr>
              <a:t>Resultados</a:t>
            </a:r>
            <a:endParaRPr lang="en-US" dirty="0"/>
          </a:p>
        </p:txBody>
      </p:sp>
      <p:pic>
        <p:nvPicPr>
          <p:cNvPr id="4" name="Imagem 3" descr="Diagrama&#10;&#10;Descrição gerada automaticamente">
            <a:extLst>
              <a:ext uri="{FF2B5EF4-FFF2-40B4-BE49-F238E27FC236}">
                <a16:creationId xmlns:a16="http://schemas.microsoft.com/office/drawing/2014/main" id="{0D3A4ED0-BF9D-0C7C-B16E-D7CC97680430}"/>
              </a:ext>
            </a:extLst>
          </p:cNvPr>
          <p:cNvPicPr>
            <a:picLocks noChangeAspect="1"/>
          </p:cNvPicPr>
          <p:nvPr/>
        </p:nvPicPr>
        <p:blipFill rotWithShape="1">
          <a:blip r:embed="rId4">
            <a:extLst>
              <a:ext uri="{28A0092B-C50C-407E-A947-70E740481C1C}">
                <a14:useLocalDpi xmlns:a14="http://schemas.microsoft.com/office/drawing/2010/main" val="0"/>
              </a:ext>
            </a:extLst>
          </a:blip>
          <a:srcRect l="26107" t="9680" r="37911" b="21919"/>
          <a:stretch/>
        </p:blipFill>
        <p:spPr>
          <a:xfrm>
            <a:off x="6800154" y="1099303"/>
            <a:ext cx="4768770" cy="4957508"/>
          </a:xfrm>
          <a:prstGeom prst="rect">
            <a:avLst/>
          </a:prstGeom>
          <a:ln>
            <a:solidFill>
              <a:schemeClr val="tx1"/>
            </a:solidFill>
          </a:ln>
          <a:effectLst>
            <a:outerShdw blurRad="63500" sx="102000" sy="102000" algn="ctr" rotWithShape="0">
              <a:prstClr val="black">
                <a:alpha val="40000"/>
              </a:prstClr>
            </a:outerShdw>
          </a:effectLst>
        </p:spPr>
      </p:pic>
      <p:pic>
        <p:nvPicPr>
          <p:cNvPr id="7" name="Imagem 6" descr="Gráfico de bolhas&#10;&#10;Descrição gerada automaticamente com confiança média">
            <a:extLst>
              <a:ext uri="{FF2B5EF4-FFF2-40B4-BE49-F238E27FC236}">
                <a16:creationId xmlns:a16="http://schemas.microsoft.com/office/drawing/2014/main" id="{368B3B10-1AB3-3F54-D3EC-A2C5DE0D8D2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7279" t="4298" r="37436" b="17058"/>
          <a:stretch/>
        </p:blipFill>
        <p:spPr>
          <a:xfrm>
            <a:off x="677995" y="1099303"/>
            <a:ext cx="5220158" cy="4957508"/>
          </a:xfrm>
          <a:prstGeom prst="rect">
            <a:avLst/>
          </a:prstGeom>
          <a:ln>
            <a:solidFill>
              <a:schemeClr val="tx1"/>
            </a:solidFill>
          </a:ln>
          <a:effectLst>
            <a:outerShdw blurRad="63500" sx="102000" sy="102000" algn="ctr" rotWithShape="0">
              <a:prstClr val="black">
                <a:alpha val="40000"/>
              </a:prstClr>
            </a:outerShdw>
          </a:effectLst>
        </p:spPr>
      </p:pic>
      <p:sp>
        <p:nvSpPr>
          <p:cNvPr id="9" name="CaixaDeTexto 8">
            <a:extLst>
              <a:ext uri="{FF2B5EF4-FFF2-40B4-BE49-F238E27FC236}">
                <a16:creationId xmlns:a16="http://schemas.microsoft.com/office/drawing/2014/main" id="{36E0CCC2-413F-BBC2-3509-DFE1622F9DF1}"/>
              </a:ext>
            </a:extLst>
          </p:cNvPr>
          <p:cNvSpPr txBox="1"/>
          <p:nvPr/>
        </p:nvSpPr>
        <p:spPr>
          <a:xfrm>
            <a:off x="1135048" y="972500"/>
            <a:ext cx="965541" cy="769441"/>
          </a:xfrm>
          <a:prstGeom prst="rect">
            <a:avLst/>
          </a:prstGeom>
          <a:noFill/>
        </p:spPr>
        <p:txBody>
          <a:bodyPr wrap="square" rtlCol="0">
            <a:spAutoFit/>
          </a:bodyPr>
          <a:lstStyle/>
          <a:p>
            <a:r>
              <a:rPr lang="pt-BR" sz="4400" b="1" i="1" dirty="0"/>
              <a:t>a1.</a:t>
            </a:r>
          </a:p>
        </p:txBody>
      </p:sp>
      <p:sp>
        <p:nvSpPr>
          <p:cNvPr id="10" name="CaixaDeTexto 9">
            <a:extLst>
              <a:ext uri="{FF2B5EF4-FFF2-40B4-BE49-F238E27FC236}">
                <a16:creationId xmlns:a16="http://schemas.microsoft.com/office/drawing/2014/main" id="{BDE89E35-6DBD-220B-06E5-BD4DFFD5C431}"/>
              </a:ext>
            </a:extLst>
          </p:cNvPr>
          <p:cNvSpPr txBox="1"/>
          <p:nvPr/>
        </p:nvSpPr>
        <p:spPr>
          <a:xfrm>
            <a:off x="6976900" y="972500"/>
            <a:ext cx="965541" cy="769441"/>
          </a:xfrm>
          <a:prstGeom prst="rect">
            <a:avLst/>
          </a:prstGeom>
          <a:noFill/>
        </p:spPr>
        <p:txBody>
          <a:bodyPr wrap="square" rtlCol="0">
            <a:spAutoFit/>
          </a:bodyPr>
          <a:lstStyle/>
          <a:p>
            <a:r>
              <a:rPr lang="pt-BR" sz="4400" b="1" i="1" dirty="0"/>
              <a:t>b1.</a:t>
            </a:r>
          </a:p>
        </p:txBody>
      </p:sp>
    </p:spTree>
    <p:extLst>
      <p:ext uri="{BB962C8B-B14F-4D97-AF65-F5344CB8AC3E}">
        <p14:creationId xmlns:p14="http://schemas.microsoft.com/office/powerpoint/2010/main" val="2909688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EC76EB3C-6F4A-5B68-FDBE-F946B177F8F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0800000" flipH="1" flipV="1">
            <a:off x="6096000" y="6212664"/>
            <a:ext cx="504270" cy="645336"/>
          </a:xfrm>
          <a:prstGeom prst="rect">
            <a:avLst/>
          </a:prstGeom>
        </p:spPr>
      </p:pic>
      <mc:AlternateContent xmlns:mc="http://schemas.openxmlformats.org/markup-compatibility/2006">
        <mc:Choice xmlns:a14="http://schemas.microsoft.com/office/drawing/2010/main" Requires="a14">
          <p:graphicFrame>
            <p:nvGraphicFramePr>
              <p:cNvPr id="4" name="Espaço Reservado para Conteúdo 3">
                <a:extLst>
                  <a:ext uri="{FF2B5EF4-FFF2-40B4-BE49-F238E27FC236}">
                    <a16:creationId xmlns:a16="http://schemas.microsoft.com/office/drawing/2014/main" id="{FBB52A78-E101-6894-9C0F-09570DEE6A8B}"/>
                  </a:ext>
                </a:extLst>
              </p:cNvPr>
              <p:cNvGraphicFramePr>
                <a:graphicFrameLocks noGrp="1"/>
              </p:cNvGraphicFramePr>
              <p:nvPr>
                <p:ph idx="1"/>
                <p:extLst>
                  <p:ext uri="{D42A27DB-BD31-4B8C-83A1-F6EECF244321}">
                    <p14:modId xmlns:p14="http://schemas.microsoft.com/office/powerpoint/2010/main" val="1346406414"/>
                  </p:ext>
                </p:extLst>
              </p:nvPr>
            </p:nvGraphicFramePr>
            <p:xfrm>
              <a:off x="397653" y="727343"/>
              <a:ext cx="11396687" cy="5803706"/>
            </p:xfrm>
            <a:graphic>
              <a:graphicData uri="http://schemas.openxmlformats.org/drawingml/2006/table">
                <a:tbl>
                  <a:tblPr firstRow="1" bandRow="1">
                    <a:tableStyleId>{5940675A-B579-460E-94D1-54222C63F5DA}</a:tableStyleId>
                  </a:tblPr>
                  <a:tblGrid>
                    <a:gridCol w="1538144">
                      <a:extLst>
                        <a:ext uri="{9D8B030D-6E8A-4147-A177-3AD203B41FA5}">
                          <a16:colId xmlns:a16="http://schemas.microsoft.com/office/drawing/2014/main" val="3929346429"/>
                        </a:ext>
                      </a:extLst>
                    </a:gridCol>
                    <a:gridCol w="1432762">
                      <a:extLst>
                        <a:ext uri="{9D8B030D-6E8A-4147-A177-3AD203B41FA5}">
                          <a16:colId xmlns:a16="http://schemas.microsoft.com/office/drawing/2014/main" val="2208052413"/>
                        </a:ext>
                      </a:extLst>
                    </a:gridCol>
                    <a:gridCol w="1753395">
                      <a:extLst>
                        <a:ext uri="{9D8B030D-6E8A-4147-A177-3AD203B41FA5}">
                          <a16:colId xmlns:a16="http://schemas.microsoft.com/office/drawing/2014/main" val="4251281001"/>
                        </a:ext>
                      </a:extLst>
                    </a:gridCol>
                    <a:gridCol w="1753395">
                      <a:extLst>
                        <a:ext uri="{9D8B030D-6E8A-4147-A177-3AD203B41FA5}">
                          <a16:colId xmlns:a16="http://schemas.microsoft.com/office/drawing/2014/main" val="3590835984"/>
                        </a:ext>
                      </a:extLst>
                    </a:gridCol>
                    <a:gridCol w="1616622">
                      <a:extLst>
                        <a:ext uri="{9D8B030D-6E8A-4147-A177-3AD203B41FA5}">
                          <a16:colId xmlns:a16="http://schemas.microsoft.com/office/drawing/2014/main" val="441116649"/>
                        </a:ext>
                      </a:extLst>
                    </a:gridCol>
                    <a:gridCol w="1720242">
                      <a:extLst>
                        <a:ext uri="{9D8B030D-6E8A-4147-A177-3AD203B41FA5}">
                          <a16:colId xmlns:a16="http://schemas.microsoft.com/office/drawing/2014/main" val="1105810759"/>
                        </a:ext>
                      </a:extLst>
                    </a:gridCol>
                    <a:gridCol w="1582127">
                      <a:extLst>
                        <a:ext uri="{9D8B030D-6E8A-4147-A177-3AD203B41FA5}">
                          <a16:colId xmlns:a16="http://schemas.microsoft.com/office/drawing/2014/main" val="2416013500"/>
                        </a:ext>
                      </a:extLst>
                    </a:gridCol>
                  </a:tblGrid>
                  <a:tr h="623149">
                    <a:tc rowSpan="2">
                      <a:txBody>
                        <a:bodyPr/>
                        <a:lstStyle/>
                        <a:p>
                          <a:pPr marL="0" algn="ctr" defTabSz="914400" rtl="0" eaLnBrk="1" latinLnBrk="0" hangingPunct="1">
                            <a:lnSpc>
                              <a:spcPct val="115000"/>
                            </a:lnSpc>
                            <a:spcAft>
                              <a:spcPts val="800"/>
                            </a:spcAft>
                          </a:pPr>
                          <a:r>
                            <a:rPr lang="pt-BR" sz="1800" b="1" i="0" kern="100" dirty="0">
                              <a:solidFill>
                                <a:schemeClr val="tx1"/>
                              </a:solidFill>
                              <a:effectLst/>
                              <a:latin typeface="+mn-lt"/>
                              <a:ea typeface="+mn-ea"/>
                              <a:cs typeface="+mn-cs"/>
                            </a:rPr>
                            <a:t> DADOS</a:t>
                          </a:r>
                        </a:p>
                      </a:txBody>
                      <a:tcPr marL="0" marR="0" marT="0" marB="0" anchor="ctr">
                        <a:solidFill>
                          <a:srgbClr val="66FFCC"/>
                        </a:solidFill>
                      </a:tcPr>
                    </a:tc>
                    <a:tc gridSpan="3">
                      <a:txBody>
                        <a:bodyPr/>
                        <a:lstStyle/>
                        <a:p>
                          <a:pPr marL="0" algn="ctr" defTabSz="914400" rtl="0" eaLnBrk="1" latinLnBrk="0" hangingPunct="1">
                            <a:lnSpc>
                              <a:spcPct val="115000"/>
                            </a:lnSpc>
                            <a:spcAft>
                              <a:spcPts val="800"/>
                            </a:spcAft>
                          </a:pPr>
                          <a:r>
                            <a:rPr lang="pt-BR" sz="1800" b="1" i="0" kern="100" dirty="0">
                              <a:solidFill>
                                <a:schemeClr val="tx1"/>
                              </a:solidFill>
                              <a:effectLst/>
                              <a:latin typeface="+mn-lt"/>
                              <a:ea typeface="+mn-ea"/>
                              <a:cs typeface="+mn-cs"/>
                            </a:rPr>
                            <a:t>DISTÂNCIA TOTAL PERCORRIDA POR UM CD NO MODELO A</a:t>
                          </a:r>
                        </a:p>
                      </a:txBody>
                      <a:tcPr marL="0" marR="0" marT="0" marB="0">
                        <a:solidFill>
                          <a:srgbClr val="66FFCC"/>
                        </a:solidFill>
                      </a:tcPr>
                    </a:tc>
                    <a:tc hMerge="1">
                      <a:txBody>
                        <a:bodyPr/>
                        <a:lstStyle/>
                        <a:p>
                          <a:endParaRPr lang="pt-BR"/>
                        </a:p>
                      </a:txBody>
                      <a:tcPr/>
                    </a:tc>
                    <a:tc hMerge="1">
                      <a:txBody>
                        <a:bodyPr/>
                        <a:lstStyle/>
                        <a:p>
                          <a:endParaRPr lang="pt-BR"/>
                        </a:p>
                      </a:txBody>
                      <a:tcPr/>
                    </a:tc>
                    <a:tc gridSpan="3">
                      <a:txBody>
                        <a:bodyPr/>
                        <a:lstStyle/>
                        <a:p>
                          <a:pPr marL="0" algn="ctr" defTabSz="914400" rtl="0" eaLnBrk="1" latinLnBrk="0" hangingPunct="1">
                            <a:lnSpc>
                              <a:spcPct val="115000"/>
                            </a:lnSpc>
                            <a:spcAft>
                              <a:spcPts val="800"/>
                            </a:spcAft>
                          </a:pPr>
                          <a:r>
                            <a:rPr lang="pt-BR" sz="1800" b="1" i="0" kern="100" dirty="0">
                              <a:solidFill>
                                <a:schemeClr val="tx1"/>
                              </a:solidFill>
                              <a:effectLst/>
                              <a:latin typeface="+mn-lt"/>
                              <a:ea typeface="+mn-ea"/>
                              <a:cs typeface="+mn-cs"/>
                            </a:rPr>
                            <a:t>DISTÂNCIA TOTAL PERCORRIDA POR UM CD NO MODELO B</a:t>
                          </a:r>
                        </a:p>
                      </a:txBody>
                      <a:tcPr marL="0" marR="0" marT="0" marB="0">
                        <a:solidFill>
                          <a:srgbClr val="66FFCC"/>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509838176"/>
                      </a:ext>
                    </a:extLst>
                  </a:tr>
                  <a:tr h="944158">
                    <a:tc vMerge="1">
                      <a:txBody>
                        <a:bodyPr/>
                        <a:lstStyle/>
                        <a:p>
                          <a:endParaRPr lang="pt-BR"/>
                        </a:p>
                      </a:txBody>
                      <a:tcPr/>
                    </a:tc>
                    <a:tc>
                      <a:txBody>
                        <a:bodyPr/>
                        <a:lstStyle/>
                        <a:p>
                          <a:pPr marL="0" algn="ctr" defTabSz="914400" rtl="0" eaLnBrk="1" latinLnBrk="0" hangingPunct="1">
                            <a:lnSpc>
                              <a:spcPct val="115000"/>
                            </a:lnSpc>
                            <a:spcAft>
                              <a:spcPts val="800"/>
                            </a:spcAft>
                          </a:pPr>
                          <a:r>
                            <a:rPr lang="pt-BR" sz="1800" b="1" kern="100" dirty="0">
                              <a:solidFill>
                                <a:schemeClr val="tx1"/>
                              </a:solidFill>
                              <a:effectLst/>
                              <a:latin typeface="+mn-lt"/>
                              <a:ea typeface="+mn-ea"/>
                              <a:cs typeface="+mn-cs"/>
                            </a:rPr>
                            <a:t>MÁXIMA</a:t>
                          </a:r>
                        </a:p>
                      </a:txBody>
                      <a:tcPr marL="0" marR="0" marT="0" marB="0" anchor="ctr">
                        <a:solidFill>
                          <a:srgbClr val="91EAD2"/>
                        </a:solidFill>
                      </a:tcPr>
                    </a:tc>
                    <a:tc>
                      <a:txBody>
                        <a:bodyPr/>
                        <a:lstStyle/>
                        <a:p>
                          <a:pPr marL="0" algn="ctr" defTabSz="914400" rtl="0" eaLnBrk="1" latinLnBrk="0" hangingPunct="1">
                            <a:lnSpc>
                              <a:spcPct val="115000"/>
                            </a:lnSpc>
                            <a:spcAft>
                              <a:spcPts val="800"/>
                            </a:spcAft>
                          </a:pPr>
                          <a:r>
                            <a:rPr lang="pt-BR" sz="1800" b="1" kern="100" dirty="0">
                              <a:solidFill>
                                <a:schemeClr val="tx1"/>
                              </a:solidFill>
                              <a:effectLst/>
                              <a:latin typeface="+mn-lt"/>
                              <a:ea typeface="+mn-ea"/>
                              <a:cs typeface="+mn-cs"/>
                            </a:rPr>
                            <a:t>MÍNIMA</a:t>
                          </a:r>
                        </a:p>
                      </a:txBody>
                      <a:tcPr marL="0" marR="0" marT="0" marB="0" anchor="ctr">
                        <a:solidFill>
                          <a:srgbClr val="91EAD2"/>
                        </a:solidFill>
                      </a:tcPr>
                    </a:tc>
                    <a:tc>
                      <a:txBody>
                        <a:bodyPr/>
                        <a:lstStyle/>
                        <a:p>
                          <a:pPr marL="0" algn="ctr" defTabSz="914400" rtl="0" eaLnBrk="1" latinLnBrk="0" hangingPunct="1">
                            <a:lnSpc>
                              <a:spcPct val="115000"/>
                            </a:lnSpc>
                            <a:spcAft>
                              <a:spcPts val="800"/>
                            </a:spcAft>
                          </a:pPr>
                          <a:r>
                            <a:rPr lang="pt-BR" sz="1800" b="1" kern="100" dirty="0">
                              <a:solidFill>
                                <a:schemeClr val="tx1"/>
                              </a:solidFill>
                              <a:effectLst/>
                              <a:latin typeface="+mn-lt"/>
                              <a:ea typeface="+mn-ea"/>
                              <a:cs typeface="+mn-cs"/>
                            </a:rPr>
                            <a:t>DIFERENÇA DO MIN P/ MAX</a:t>
                          </a:r>
                        </a:p>
                      </a:txBody>
                      <a:tcPr marL="0" marR="0" marT="0" marB="0" anchor="ctr">
                        <a:solidFill>
                          <a:srgbClr val="91EAD2"/>
                        </a:solidFill>
                      </a:tcPr>
                    </a:tc>
                    <a:tc>
                      <a:txBody>
                        <a:bodyPr/>
                        <a:lstStyle/>
                        <a:p>
                          <a:pPr marL="0" algn="ctr" defTabSz="914400" rtl="0" eaLnBrk="1" latinLnBrk="0" hangingPunct="1">
                            <a:lnSpc>
                              <a:spcPct val="115000"/>
                            </a:lnSpc>
                            <a:spcAft>
                              <a:spcPts val="800"/>
                            </a:spcAft>
                          </a:pPr>
                          <a:r>
                            <a:rPr lang="pt-BR" sz="1800" b="1" kern="100" dirty="0">
                              <a:solidFill>
                                <a:schemeClr val="tx1"/>
                              </a:solidFill>
                              <a:effectLst/>
                              <a:latin typeface="+mn-lt"/>
                              <a:ea typeface="+mn-ea"/>
                              <a:cs typeface="+mn-cs"/>
                            </a:rPr>
                            <a:t>MÁXIMA</a:t>
                          </a:r>
                        </a:p>
                      </a:txBody>
                      <a:tcPr marL="0" marR="0" marT="0" marB="0" anchor="ctr">
                        <a:solidFill>
                          <a:srgbClr val="91EAD2"/>
                        </a:solidFill>
                      </a:tcPr>
                    </a:tc>
                    <a:tc>
                      <a:txBody>
                        <a:bodyPr/>
                        <a:lstStyle/>
                        <a:p>
                          <a:pPr marL="0" algn="ctr" defTabSz="914400" rtl="0" eaLnBrk="1" latinLnBrk="0" hangingPunct="1">
                            <a:lnSpc>
                              <a:spcPct val="115000"/>
                            </a:lnSpc>
                            <a:spcAft>
                              <a:spcPts val="800"/>
                            </a:spcAft>
                          </a:pPr>
                          <a:r>
                            <a:rPr lang="pt-BR" sz="1800" b="1" kern="100" dirty="0">
                              <a:solidFill>
                                <a:schemeClr val="tx1"/>
                              </a:solidFill>
                              <a:effectLst/>
                              <a:latin typeface="+mn-lt"/>
                              <a:ea typeface="+mn-ea"/>
                              <a:cs typeface="+mn-cs"/>
                            </a:rPr>
                            <a:t>MÍNIMA</a:t>
                          </a:r>
                        </a:p>
                      </a:txBody>
                      <a:tcPr marL="0" marR="0" marT="0" marB="0" anchor="ctr">
                        <a:solidFill>
                          <a:srgbClr val="91EAD2"/>
                        </a:solidFill>
                      </a:tcPr>
                    </a:tc>
                    <a:tc>
                      <a:txBody>
                        <a:bodyPr/>
                        <a:lstStyle/>
                        <a:p>
                          <a:pPr marL="0" algn="ctr" defTabSz="914400" rtl="0" eaLnBrk="1" latinLnBrk="0" hangingPunct="1">
                            <a:lnSpc>
                              <a:spcPct val="115000"/>
                            </a:lnSpc>
                            <a:spcAft>
                              <a:spcPts val="800"/>
                            </a:spcAft>
                          </a:pPr>
                          <a:r>
                            <a:rPr lang="pt-BR" sz="1800" b="1" kern="100" dirty="0">
                              <a:solidFill>
                                <a:schemeClr val="tx1"/>
                              </a:solidFill>
                              <a:effectLst/>
                              <a:latin typeface="+mn-lt"/>
                              <a:ea typeface="+mn-ea"/>
                              <a:cs typeface="+mn-cs"/>
                            </a:rPr>
                            <a:t>DIFERENÇA DO MIN P/ MAX</a:t>
                          </a:r>
                        </a:p>
                      </a:txBody>
                      <a:tcPr marL="0" marR="0" marT="0" marB="0" anchor="ctr">
                        <a:solidFill>
                          <a:srgbClr val="91EAD2"/>
                        </a:solidFill>
                      </a:tcPr>
                    </a:tc>
                    <a:extLst>
                      <a:ext uri="{0D108BD9-81ED-4DB2-BD59-A6C34878D82A}">
                        <a16:rowId xmlns:a16="http://schemas.microsoft.com/office/drawing/2014/main" val="1374107872"/>
                      </a:ext>
                    </a:extLst>
                  </a:tr>
                  <a:tr h="470711">
                    <a:tc>
                      <a:txBody>
                        <a:bodyPr/>
                        <a:lstStyle/>
                        <a:p>
                          <a:pPr marL="0" algn="ctr" defTabSz="914400" rtl="0" eaLnBrk="1" latinLnBrk="0" hangingPunct="1"/>
                          <a:r>
                            <a:rPr lang="pt-BR" sz="1800" b="1" kern="1200" dirty="0">
                              <a:solidFill>
                                <a:schemeClr val="tx1"/>
                              </a:solidFill>
                              <a:latin typeface="+mn-lt"/>
                              <a:ea typeface="+mn-ea"/>
                              <a:cs typeface="+mn-cs"/>
                            </a:rPr>
                            <a:t>inst_20_3</a:t>
                          </a:r>
                        </a:p>
                      </a:txBody>
                      <a:tcPr>
                        <a:solidFill>
                          <a:srgbClr val="C8F5E8"/>
                        </a:solid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13916,77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1035,53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14:m>
                            <m:oMathPara xmlns:m="http://schemas.openxmlformats.org/officeDocument/2006/math">
                              <m:oMathParaPr>
                                <m:jc m:val="centerGroup"/>
                              </m:oMathParaPr>
                              <m:oMath xmlns:m="http://schemas.openxmlformats.org/officeDocument/2006/math">
                                <m:r>
                                  <a:rPr lang="pt-BR" sz="1800" kern="0">
                                    <a:effectLst/>
                                    <a:latin typeface="Cambria Math" panose="02040503050406030204" pitchFamily="18" charset="0"/>
                                    <a:ea typeface="Cambria Math" panose="02040503050406030204" pitchFamily="18" charset="0"/>
                                  </a:rPr>
                                  <m:t>𝟏𝟐𝟒𝟑</m:t>
                                </m:r>
                                <m:r>
                                  <a:rPr lang="pt-BR" sz="1800" kern="0">
                                    <a:effectLst/>
                                    <a:latin typeface="Cambria Math" panose="02040503050406030204" pitchFamily="18" charset="0"/>
                                    <a:ea typeface="Cambria Math" panose="02040503050406030204" pitchFamily="18" charset="0"/>
                                  </a:rPr>
                                  <m:t>,</m:t>
                                </m:r>
                                <m:r>
                                  <a:rPr lang="pt-BR" sz="1800" kern="0">
                                    <a:effectLst/>
                                    <a:latin typeface="Cambria Math" panose="02040503050406030204" pitchFamily="18" charset="0"/>
                                    <a:ea typeface="Cambria Math" panose="02040503050406030204" pitchFamily="18" charset="0"/>
                                  </a:rPr>
                                  <m:t>𝟗𝟑</m:t>
                                </m:r>
                                <m:r>
                                  <a:rPr lang="pt-BR" sz="1800" kern="0">
                                    <a:effectLst/>
                                    <a:latin typeface="Cambria Math" panose="02040503050406030204" pitchFamily="18" charset="0"/>
                                    <a:ea typeface="Cambria Math" panose="02040503050406030204" pitchFamily="18" charset="0"/>
                                  </a:rPr>
                                  <m:t>%</m:t>
                                </m:r>
                              </m:oMath>
                            </m:oMathPara>
                          </a14:m>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9313,06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8468,13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14:m>
                            <m:oMathPara xmlns:m="http://schemas.openxmlformats.org/officeDocument/2006/math">
                              <m:oMathParaPr>
                                <m:jc m:val="centerGroup"/>
                              </m:oMathParaPr>
                              <m:oMath xmlns:m="http://schemas.openxmlformats.org/officeDocument/2006/math">
                                <m:r>
                                  <a:rPr lang="pt-BR" sz="1800" kern="100">
                                    <a:effectLst/>
                                    <a:latin typeface="Cambria Math" panose="02040503050406030204" pitchFamily="18" charset="0"/>
                                    <a:ea typeface="Cambria Math" panose="02040503050406030204" pitchFamily="18" charset="0"/>
                                  </a:rPr>
                                  <m:t>𝟗</m:t>
                                </m:r>
                                <m:r>
                                  <a:rPr lang="pt-BR" sz="1800" kern="100">
                                    <a:effectLst/>
                                    <a:latin typeface="Cambria Math" panose="02040503050406030204" pitchFamily="18" charset="0"/>
                                    <a:ea typeface="Cambria Math" panose="02040503050406030204" pitchFamily="18" charset="0"/>
                                  </a:rPr>
                                  <m:t>,</m:t>
                                </m:r>
                                <m:r>
                                  <a:rPr lang="pt-BR" sz="1800" kern="100">
                                    <a:effectLst/>
                                    <a:latin typeface="Cambria Math" panose="02040503050406030204" pitchFamily="18" charset="0"/>
                                    <a:ea typeface="Cambria Math" panose="02040503050406030204" pitchFamily="18" charset="0"/>
                                  </a:rPr>
                                  <m:t>𝟗𝟖</m:t>
                                </m:r>
                                <m:r>
                                  <a:rPr lang="pt-BR" sz="1800" kern="100">
                                    <a:effectLst/>
                                    <a:latin typeface="Cambria Math" panose="02040503050406030204" pitchFamily="18" charset="0"/>
                                    <a:ea typeface="Cambria Math" panose="02040503050406030204" pitchFamily="18" charset="0"/>
                                  </a:rPr>
                                  <m:t>%</m:t>
                                </m:r>
                              </m:oMath>
                            </m:oMathPara>
                          </a14:m>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extLst>
                      <a:ext uri="{0D108BD9-81ED-4DB2-BD59-A6C34878D82A}">
                        <a16:rowId xmlns:a16="http://schemas.microsoft.com/office/drawing/2014/main" val="707614435"/>
                      </a:ext>
                    </a:extLst>
                  </a:tr>
                  <a:tr h="470711">
                    <a:tc>
                      <a:txBody>
                        <a:bodyPr/>
                        <a:lstStyle/>
                        <a:p>
                          <a:pPr marL="0" algn="ctr" defTabSz="914400" rtl="0" eaLnBrk="1" latinLnBrk="0" hangingPunct="1"/>
                          <a:r>
                            <a:rPr lang="pt-BR" sz="1800" b="1" kern="1200" dirty="0">
                              <a:solidFill>
                                <a:schemeClr val="tx1"/>
                              </a:solidFill>
                              <a:latin typeface="+mn-lt"/>
                              <a:ea typeface="+mn-ea"/>
                              <a:cs typeface="+mn-cs"/>
                            </a:rPr>
                            <a:t>inst_20_4</a:t>
                          </a:r>
                        </a:p>
                      </a:txBody>
                      <a:tcPr>
                        <a:solidFill>
                          <a:srgbClr val="C8F5E8"/>
                        </a:solid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7823,86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1121,88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14:m>
                            <m:oMathPara xmlns:m="http://schemas.openxmlformats.org/officeDocument/2006/math">
                              <m:oMathParaPr>
                                <m:jc m:val="centerGroup"/>
                              </m:oMathParaPr>
                              <m:oMath xmlns:m="http://schemas.openxmlformats.org/officeDocument/2006/math">
                                <m:r>
                                  <a:rPr lang="pt-BR" sz="1800" kern="0">
                                    <a:effectLst/>
                                    <a:latin typeface="Cambria Math" panose="02040503050406030204" pitchFamily="18" charset="0"/>
                                    <a:ea typeface="Cambria Math" panose="02040503050406030204" pitchFamily="18" charset="0"/>
                                  </a:rPr>
                                  <m:t>𝟓𝟗𝟕</m:t>
                                </m:r>
                                <m:r>
                                  <a:rPr lang="pt-BR" sz="1800" kern="0">
                                    <a:effectLst/>
                                    <a:latin typeface="Cambria Math" panose="02040503050406030204" pitchFamily="18" charset="0"/>
                                    <a:ea typeface="Cambria Math" panose="02040503050406030204" pitchFamily="18" charset="0"/>
                                  </a:rPr>
                                  <m:t>,</m:t>
                                </m:r>
                                <m:r>
                                  <a:rPr lang="pt-BR" sz="1800" kern="0">
                                    <a:effectLst/>
                                    <a:latin typeface="Cambria Math" panose="02040503050406030204" pitchFamily="18" charset="0"/>
                                    <a:ea typeface="Cambria Math" panose="02040503050406030204" pitchFamily="18" charset="0"/>
                                  </a:rPr>
                                  <m:t>𝟑𝟗</m:t>
                                </m:r>
                                <m:r>
                                  <a:rPr lang="pt-BR" sz="1800" kern="0">
                                    <a:effectLst/>
                                    <a:latin typeface="Cambria Math" panose="02040503050406030204" pitchFamily="18" charset="0"/>
                                    <a:ea typeface="Cambria Math" panose="02040503050406030204" pitchFamily="18" charset="0"/>
                                  </a:rPr>
                                  <m:t>%</m:t>
                                </m:r>
                              </m:oMath>
                            </m:oMathPara>
                          </a14:m>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5103,50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4859,46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14:m>
                            <m:oMathPara xmlns:m="http://schemas.openxmlformats.org/officeDocument/2006/math">
                              <m:oMathParaPr>
                                <m:jc m:val="centerGroup"/>
                              </m:oMathParaPr>
                              <m:oMath xmlns:m="http://schemas.openxmlformats.org/officeDocument/2006/math">
                                <m:r>
                                  <a:rPr lang="pt-BR" sz="1800" kern="100">
                                    <a:effectLst/>
                                    <a:latin typeface="Cambria Math" panose="02040503050406030204" pitchFamily="18" charset="0"/>
                                    <a:ea typeface="Cambria Math" panose="02040503050406030204" pitchFamily="18" charset="0"/>
                                  </a:rPr>
                                  <m:t>𝟓</m:t>
                                </m:r>
                                <m:r>
                                  <a:rPr lang="pt-BR" sz="1800" kern="100">
                                    <a:effectLst/>
                                    <a:latin typeface="Cambria Math" panose="02040503050406030204" pitchFamily="18" charset="0"/>
                                    <a:ea typeface="Cambria Math" panose="02040503050406030204" pitchFamily="18" charset="0"/>
                                  </a:rPr>
                                  <m:t>,</m:t>
                                </m:r>
                                <m:r>
                                  <a:rPr lang="pt-BR" sz="1800" kern="100">
                                    <a:effectLst/>
                                    <a:latin typeface="Cambria Math" panose="02040503050406030204" pitchFamily="18" charset="0"/>
                                    <a:ea typeface="Cambria Math" panose="02040503050406030204" pitchFamily="18" charset="0"/>
                                  </a:rPr>
                                  <m:t>𝟎𝟐</m:t>
                                </m:r>
                                <m:r>
                                  <a:rPr lang="pt-BR" sz="1800" kern="100">
                                    <a:effectLst/>
                                    <a:latin typeface="Cambria Math" panose="02040503050406030204" pitchFamily="18" charset="0"/>
                                    <a:ea typeface="Cambria Math" panose="02040503050406030204" pitchFamily="18" charset="0"/>
                                  </a:rPr>
                                  <m:t>%</m:t>
                                </m:r>
                              </m:oMath>
                            </m:oMathPara>
                          </a14:m>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extLst>
                      <a:ext uri="{0D108BD9-81ED-4DB2-BD59-A6C34878D82A}">
                        <a16:rowId xmlns:a16="http://schemas.microsoft.com/office/drawing/2014/main" val="4015287559"/>
                      </a:ext>
                    </a:extLst>
                  </a:tr>
                  <a:tr h="470711">
                    <a:tc>
                      <a:txBody>
                        <a:bodyPr/>
                        <a:lstStyle/>
                        <a:p>
                          <a:pPr marL="0" algn="ctr" defTabSz="914400" rtl="0" eaLnBrk="1" latinLnBrk="0" hangingPunct="1"/>
                          <a:r>
                            <a:rPr lang="pt-BR" sz="1800" b="1" kern="1200" dirty="0">
                              <a:solidFill>
                                <a:schemeClr val="tx1"/>
                              </a:solidFill>
                              <a:latin typeface="+mn-lt"/>
                              <a:ea typeface="+mn-ea"/>
                              <a:cs typeface="+mn-cs"/>
                            </a:rPr>
                            <a:t>inst_30_4</a:t>
                          </a:r>
                        </a:p>
                      </a:txBody>
                      <a:tcPr>
                        <a:solidFill>
                          <a:srgbClr val="C8F5E8"/>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14241,07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2064,29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14:m>
                            <m:oMathPara xmlns:m="http://schemas.openxmlformats.org/officeDocument/2006/math">
                              <m:oMathParaPr>
                                <m:jc m:val="centerGroup"/>
                              </m:oMathParaPr>
                              <m:oMath xmlns:m="http://schemas.openxmlformats.org/officeDocument/2006/math">
                                <m:r>
                                  <a:rPr lang="pt-BR" sz="1800" kern="0">
                                    <a:effectLst/>
                                    <a:latin typeface="Cambria Math" panose="02040503050406030204" pitchFamily="18" charset="0"/>
                                    <a:ea typeface="Cambria Math" panose="02040503050406030204" pitchFamily="18" charset="0"/>
                                  </a:rPr>
                                  <m:t>𝟓𝟖𝟗</m:t>
                                </m:r>
                                <m:r>
                                  <a:rPr lang="pt-BR" sz="1800" kern="0">
                                    <a:effectLst/>
                                    <a:latin typeface="Cambria Math" panose="02040503050406030204" pitchFamily="18" charset="0"/>
                                    <a:ea typeface="Cambria Math" panose="02040503050406030204" pitchFamily="18" charset="0"/>
                                  </a:rPr>
                                  <m:t>,</m:t>
                                </m:r>
                                <m:r>
                                  <a:rPr lang="pt-BR" sz="1800" kern="0">
                                    <a:effectLst/>
                                    <a:latin typeface="Cambria Math" panose="02040503050406030204" pitchFamily="18" charset="0"/>
                                    <a:ea typeface="Cambria Math" panose="02040503050406030204" pitchFamily="18" charset="0"/>
                                  </a:rPr>
                                  <m:t>𝟖𝟖</m:t>
                                </m:r>
                                <m:r>
                                  <a:rPr lang="pt-BR" sz="1800" kern="0">
                                    <a:effectLst/>
                                    <a:latin typeface="Cambria Math" panose="02040503050406030204" pitchFamily="18" charset="0"/>
                                    <a:ea typeface="Cambria Math" panose="02040503050406030204" pitchFamily="18" charset="0"/>
                                  </a:rPr>
                                  <m:t>%</m:t>
                                </m:r>
                              </m:oMath>
                            </m:oMathPara>
                          </a14:m>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7594,74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7361,11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14:m>
                            <m:oMathPara xmlns:m="http://schemas.openxmlformats.org/officeDocument/2006/math">
                              <m:oMathParaPr>
                                <m:jc m:val="centerGroup"/>
                              </m:oMathParaPr>
                              <m:oMath xmlns:m="http://schemas.openxmlformats.org/officeDocument/2006/math">
                                <m:r>
                                  <a:rPr lang="pt-BR" sz="1800" kern="100">
                                    <a:effectLst/>
                                    <a:latin typeface="Cambria Math" panose="02040503050406030204" pitchFamily="18" charset="0"/>
                                    <a:ea typeface="Cambria Math" panose="02040503050406030204" pitchFamily="18" charset="0"/>
                                  </a:rPr>
                                  <m:t>𝟑</m:t>
                                </m:r>
                                <m:r>
                                  <a:rPr lang="pt-BR" sz="1800" kern="100">
                                    <a:effectLst/>
                                    <a:latin typeface="Cambria Math" panose="02040503050406030204" pitchFamily="18" charset="0"/>
                                    <a:ea typeface="Cambria Math" panose="02040503050406030204" pitchFamily="18" charset="0"/>
                                  </a:rPr>
                                  <m:t>,</m:t>
                                </m:r>
                                <m:r>
                                  <a:rPr lang="pt-BR" sz="1800" kern="100">
                                    <a:effectLst/>
                                    <a:latin typeface="Cambria Math" panose="02040503050406030204" pitchFamily="18" charset="0"/>
                                    <a:ea typeface="Cambria Math" panose="02040503050406030204" pitchFamily="18" charset="0"/>
                                  </a:rPr>
                                  <m:t>𝟏𝟕</m:t>
                                </m:r>
                                <m:r>
                                  <a:rPr lang="pt-BR" sz="1800" kern="100">
                                    <a:effectLst/>
                                    <a:latin typeface="Cambria Math" panose="02040503050406030204" pitchFamily="18" charset="0"/>
                                    <a:ea typeface="Cambria Math" panose="02040503050406030204" pitchFamily="18" charset="0"/>
                                  </a:rPr>
                                  <m:t>%</m:t>
                                </m:r>
                              </m:oMath>
                            </m:oMathPara>
                          </a14:m>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extLst>
                      <a:ext uri="{0D108BD9-81ED-4DB2-BD59-A6C34878D82A}">
                        <a16:rowId xmlns:a16="http://schemas.microsoft.com/office/drawing/2014/main" val="2287171935"/>
                      </a:ext>
                    </a:extLst>
                  </a:tr>
                  <a:tr h="470711">
                    <a:tc>
                      <a:txBody>
                        <a:bodyPr/>
                        <a:lstStyle/>
                        <a:p>
                          <a:pPr marL="0" algn="ctr" defTabSz="914400" rtl="0" eaLnBrk="1" latinLnBrk="0" hangingPunct="1"/>
                          <a:r>
                            <a:rPr lang="pt-BR" sz="1800" b="1" kern="1200" dirty="0">
                              <a:solidFill>
                                <a:schemeClr val="tx1"/>
                              </a:solidFill>
                              <a:latin typeface="+mn-lt"/>
                              <a:ea typeface="+mn-ea"/>
                              <a:cs typeface="+mn-cs"/>
                            </a:rPr>
                            <a:t>inst_40_8</a:t>
                          </a:r>
                        </a:p>
                      </a:txBody>
                      <a:tcPr>
                        <a:solidFill>
                          <a:srgbClr val="C8F5E8"/>
                        </a:solid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4970,23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1805,50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14:m>
                            <m:oMathPara xmlns:m="http://schemas.openxmlformats.org/officeDocument/2006/math">
                              <m:oMathParaPr>
                                <m:jc m:val="centerGroup"/>
                              </m:oMathParaPr>
                              <m:oMath xmlns:m="http://schemas.openxmlformats.org/officeDocument/2006/math">
                                <m:r>
                                  <a:rPr lang="pt-BR" sz="1800" kern="0">
                                    <a:effectLst/>
                                    <a:latin typeface="Cambria Math" panose="02040503050406030204" pitchFamily="18" charset="0"/>
                                    <a:ea typeface="Cambria Math" panose="02040503050406030204" pitchFamily="18" charset="0"/>
                                  </a:rPr>
                                  <m:t>𝟏𝟕𝟓</m:t>
                                </m:r>
                                <m:r>
                                  <a:rPr lang="pt-BR" sz="1800" kern="0">
                                    <a:effectLst/>
                                    <a:latin typeface="Cambria Math" panose="02040503050406030204" pitchFamily="18" charset="0"/>
                                    <a:ea typeface="Cambria Math" panose="02040503050406030204" pitchFamily="18" charset="0"/>
                                  </a:rPr>
                                  <m:t>,</m:t>
                                </m:r>
                                <m:r>
                                  <a:rPr lang="pt-BR" sz="1800" kern="0">
                                    <a:effectLst/>
                                    <a:latin typeface="Cambria Math" panose="02040503050406030204" pitchFamily="18" charset="0"/>
                                    <a:ea typeface="Cambria Math" panose="02040503050406030204" pitchFamily="18" charset="0"/>
                                  </a:rPr>
                                  <m:t>𝟐𝟖</m:t>
                                </m:r>
                                <m:r>
                                  <a:rPr lang="pt-BR" sz="1800" kern="0">
                                    <a:effectLst/>
                                    <a:latin typeface="Cambria Math" panose="02040503050406030204" pitchFamily="18" charset="0"/>
                                    <a:ea typeface="Cambria Math" panose="02040503050406030204" pitchFamily="18" charset="0"/>
                                  </a:rPr>
                                  <m:t>%</m:t>
                                </m:r>
                              </m:oMath>
                            </m:oMathPara>
                          </a14:m>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3842.00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3480.59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14:m>
                            <m:oMathPara xmlns:m="http://schemas.openxmlformats.org/officeDocument/2006/math">
                              <m:oMathParaPr>
                                <m:jc m:val="centerGroup"/>
                              </m:oMathParaPr>
                              <m:oMath xmlns:m="http://schemas.openxmlformats.org/officeDocument/2006/math">
                                <m:r>
                                  <a:rPr lang="pt-BR" sz="1800" kern="100">
                                    <a:effectLst/>
                                    <a:latin typeface="Cambria Math" panose="02040503050406030204" pitchFamily="18" charset="0"/>
                                    <a:ea typeface="Cambria Math" panose="02040503050406030204" pitchFamily="18" charset="0"/>
                                  </a:rPr>
                                  <m:t>𝟏𝟎</m:t>
                                </m:r>
                                <m:r>
                                  <a:rPr lang="pt-BR" sz="1800" kern="100">
                                    <a:effectLst/>
                                    <a:latin typeface="Cambria Math" panose="02040503050406030204" pitchFamily="18" charset="0"/>
                                    <a:ea typeface="Cambria Math" panose="02040503050406030204" pitchFamily="18" charset="0"/>
                                  </a:rPr>
                                  <m:t>,</m:t>
                                </m:r>
                                <m:r>
                                  <a:rPr lang="pt-BR" sz="1800" kern="100">
                                    <a:effectLst/>
                                    <a:latin typeface="Cambria Math" panose="02040503050406030204" pitchFamily="18" charset="0"/>
                                    <a:ea typeface="Cambria Math" panose="02040503050406030204" pitchFamily="18" charset="0"/>
                                  </a:rPr>
                                  <m:t>𝟑𝟖</m:t>
                                </m:r>
                                <m:r>
                                  <a:rPr lang="pt-BR" sz="1800" kern="100">
                                    <a:effectLst/>
                                    <a:latin typeface="Cambria Math" panose="02040503050406030204" pitchFamily="18" charset="0"/>
                                    <a:ea typeface="Cambria Math" panose="02040503050406030204" pitchFamily="18" charset="0"/>
                                  </a:rPr>
                                  <m:t>%</m:t>
                                </m:r>
                              </m:oMath>
                            </m:oMathPara>
                          </a14:m>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extLst>
                      <a:ext uri="{0D108BD9-81ED-4DB2-BD59-A6C34878D82A}">
                        <a16:rowId xmlns:a16="http://schemas.microsoft.com/office/drawing/2014/main" val="64618859"/>
                      </a:ext>
                    </a:extLst>
                  </a:tr>
                  <a:tr h="470711">
                    <a:tc>
                      <a:txBody>
                        <a:bodyPr/>
                        <a:lstStyle/>
                        <a:p>
                          <a:pPr marL="0" algn="ctr" defTabSz="914400" rtl="0" eaLnBrk="1" latinLnBrk="0" hangingPunct="1"/>
                          <a:r>
                            <a:rPr lang="pt-BR" sz="1800" b="1" kern="1200" dirty="0">
                              <a:solidFill>
                                <a:schemeClr val="tx1"/>
                              </a:solidFill>
                              <a:latin typeface="+mn-lt"/>
                              <a:ea typeface="+mn-ea"/>
                              <a:cs typeface="+mn-cs"/>
                            </a:rPr>
                            <a:t>inst_40_9</a:t>
                          </a:r>
                        </a:p>
                      </a:txBody>
                      <a:tcPr>
                        <a:solidFill>
                          <a:srgbClr val="C8F5E8"/>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8551,21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0,00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14:m>
                            <m:oMathPara xmlns:m="http://schemas.openxmlformats.org/officeDocument/2006/math">
                              <m:oMathParaPr>
                                <m:jc m:val="centerGroup"/>
                              </m:oMathParaPr>
                              <m:oMath xmlns:m="http://schemas.openxmlformats.org/officeDocument/2006/math">
                                <m:r>
                                  <a:rPr lang="pt-BR" sz="1800" kern="0">
                                    <a:effectLst/>
                                    <a:latin typeface="Cambria Math" panose="02040503050406030204" pitchFamily="18" charset="0"/>
                                    <a:ea typeface="Cambria Math" panose="02040503050406030204" pitchFamily="18" charset="0"/>
                                  </a:rPr>
                                  <m:t>𝑵</m:t>
                                </m:r>
                                <m:r>
                                  <a:rPr lang="pt-BR" sz="1800" kern="0">
                                    <a:effectLst/>
                                    <a:latin typeface="Cambria Math" panose="02040503050406030204" pitchFamily="18" charset="0"/>
                                    <a:ea typeface="Cambria Math" panose="02040503050406030204" pitchFamily="18" charset="0"/>
                                  </a:rPr>
                                  <m:t>/</m:t>
                                </m:r>
                                <m:r>
                                  <a:rPr lang="pt-BR" sz="1800" kern="0">
                                    <a:effectLst/>
                                    <a:latin typeface="Cambria Math" panose="02040503050406030204" pitchFamily="18" charset="0"/>
                                    <a:ea typeface="Cambria Math" panose="02040503050406030204" pitchFamily="18" charset="0"/>
                                  </a:rPr>
                                  <m:t>𝑨</m:t>
                                </m:r>
                              </m:oMath>
                            </m:oMathPara>
                          </a14:m>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3679.76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2960.09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14:m>
                            <m:oMathPara xmlns:m="http://schemas.openxmlformats.org/officeDocument/2006/math">
                              <m:oMathParaPr>
                                <m:jc m:val="centerGroup"/>
                              </m:oMathParaPr>
                              <m:oMath xmlns:m="http://schemas.openxmlformats.org/officeDocument/2006/math">
                                <m:r>
                                  <a:rPr lang="pt-BR" sz="1800" kern="100">
                                    <a:effectLst/>
                                    <a:latin typeface="Cambria Math" panose="02040503050406030204" pitchFamily="18" charset="0"/>
                                    <a:ea typeface="Cambria Math" panose="02040503050406030204" pitchFamily="18" charset="0"/>
                                  </a:rPr>
                                  <m:t>𝟐𝟒</m:t>
                                </m:r>
                                <m:r>
                                  <a:rPr lang="pt-BR" sz="1800" kern="100">
                                    <a:effectLst/>
                                    <a:latin typeface="Cambria Math" panose="02040503050406030204" pitchFamily="18" charset="0"/>
                                    <a:ea typeface="Cambria Math" panose="02040503050406030204" pitchFamily="18" charset="0"/>
                                  </a:rPr>
                                  <m:t>,</m:t>
                                </m:r>
                                <m:r>
                                  <a:rPr lang="pt-BR" sz="1800" kern="100">
                                    <a:effectLst/>
                                    <a:latin typeface="Cambria Math" panose="02040503050406030204" pitchFamily="18" charset="0"/>
                                    <a:ea typeface="Cambria Math" panose="02040503050406030204" pitchFamily="18" charset="0"/>
                                  </a:rPr>
                                  <m:t>𝟑𝟏</m:t>
                                </m:r>
                                <m:r>
                                  <a:rPr lang="pt-BR" sz="1800" kern="100">
                                    <a:effectLst/>
                                    <a:latin typeface="Cambria Math" panose="02040503050406030204" pitchFamily="18" charset="0"/>
                                    <a:ea typeface="Cambria Math" panose="02040503050406030204" pitchFamily="18" charset="0"/>
                                  </a:rPr>
                                  <m:t>%</m:t>
                                </m:r>
                              </m:oMath>
                            </m:oMathPara>
                          </a14:m>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extLst>
                      <a:ext uri="{0D108BD9-81ED-4DB2-BD59-A6C34878D82A}">
                        <a16:rowId xmlns:a16="http://schemas.microsoft.com/office/drawing/2014/main" val="256775737"/>
                      </a:ext>
                    </a:extLst>
                  </a:tr>
                  <a:tr h="470711">
                    <a:tc>
                      <a:txBody>
                        <a:bodyPr/>
                        <a:lstStyle/>
                        <a:p>
                          <a:pPr marL="0" algn="ctr" defTabSz="914400" rtl="0" eaLnBrk="1" latinLnBrk="0" hangingPunct="1"/>
                          <a:r>
                            <a:rPr lang="pt-BR" sz="1800" b="1" kern="1200" dirty="0">
                              <a:solidFill>
                                <a:schemeClr val="tx1"/>
                              </a:solidFill>
                              <a:latin typeface="+mn-lt"/>
                              <a:ea typeface="+mn-ea"/>
                              <a:cs typeface="+mn-cs"/>
                            </a:rPr>
                            <a:t>inst_50_7</a:t>
                          </a:r>
                        </a:p>
                      </a:txBody>
                      <a:tcPr>
                        <a:solidFill>
                          <a:srgbClr val="C8F5E8"/>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9274,68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204,43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14:m>
                            <m:oMathPara xmlns:m="http://schemas.openxmlformats.org/officeDocument/2006/math">
                              <m:oMathParaPr>
                                <m:jc m:val="centerGroup"/>
                              </m:oMathParaPr>
                              <m:oMath xmlns:m="http://schemas.openxmlformats.org/officeDocument/2006/math">
                                <m:r>
                                  <a:rPr lang="pt-BR" sz="1800" kern="0">
                                    <a:effectLst/>
                                    <a:latin typeface="Cambria Math" panose="02040503050406030204" pitchFamily="18" charset="0"/>
                                    <a:ea typeface="Cambria Math" panose="02040503050406030204" pitchFamily="18" charset="0"/>
                                  </a:rPr>
                                  <m:t>𝟒𝟒𝟑𝟔</m:t>
                                </m:r>
                                <m:r>
                                  <a:rPr lang="pt-BR" sz="1800" kern="0">
                                    <a:effectLst/>
                                    <a:latin typeface="Cambria Math" panose="02040503050406030204" pitchFamily="18" charset="0"/>
                                    <a:ea typeface="Cambria Math" panose="02040503050406030204" pitchFamily="18" charset="0"/>
                                  </a:rPr>
                                  <m:t>,</m:t>
                                </m:r>
                                <m:r>
                                  <a:rPr lang="pt-BR" sz="1800" kern="0">
                                    <a:effectLst/>
                                    <a:latin typeface="Cambria Math" panose="02040503050406030204" pitchFamily="18" charset="0"/>
                                    <a:ea typeface="Cambria Math" panose="02040503050406030204" pitchFamily="18" charset="0"/>
                                  </a:rPr>
                                  <m:t>𝟖𝟓</m:t>
                                </m:r>
                                <m:r>
                                  <a:rPr lang="pt-BR" sz="1800" kern="0">
                                    <a:effectLst/>
                                    <a:latin typeface="Cambria Math" panose="02040503050406030204" pitchFamily="18" charset="0"/>
                                    <a:ea typeface="Cambria Math" panose="02040503050406030204" pitchFamily="18" charset="0"/>
                                  </a:rPr>
                                  <m:t>%</m:t>
                                </m:r>
                              </m:oMath>
                            </m:oMathPara>
                          </a14:m>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5649.70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5189.31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14:m>
                            <m:oMathPara xmlns:m="http://schemas.openxmlformats.org/officeDocument/2006/math">
                              <m:oMathParaPr>
                                <m:jc m:val="centerGroup"/>
                              </m:oMathParaPr>
                              <m:oMath xmlns:m="http://schemas.openxmlformats.org/officeDocument/2006/math">
                                <m:r>
                                  <a:rPr lang="pt-BR" sz="1800" kern="100">
                                    <a:effectLst/>
                                    <a:latin typeface="Cambria Math" panose="02040503050406030204" pitchFamily="18" charset="0"/>
                                    <a:ea typeface="Cambria Math" panose="02040503050406030204" pitchFamily="18" charset="0"/>
                                  </a:rPr>
                                  <m:t>𝟖</m:t>
                                </m:r>
                                <m:r>
                                  <a:rPr lang="pt-BR" sz="1800" kern="100">
                                    <a:effectLst/>
                                    <a:latin typeface="Cambria Math" panose="02040503050406030204" pitchFamily="18" charset="0"/>
                                    <a:ea typeface="Cambria Math" panose="02040503050406030204" pitchFamily="18" charset="0"/>
                                  </a:rPr>
                                  <m:t>,</m:t>
                                </m:r>
                                <m:r>
                                  <a:rPr lang="pt-BR" sz="1800" kern="100">
                                    <a:effectLst/>
                                    <a:latin typeface="Cambria Math" panose="02040503050406030204" pitchFamily="18" charset="0"/>
                                    <a:ea typeface="Cambria Math" panose="02040503050406030204" pitchFamily="18" charset="0"/>
                                  </a:rPr>
                                  <m:t>𝟖𝟕</m:t>
                                </m:r>
                                <m:r>
                                  <a:rPr lang="pt-BR" sz="1800" kern="100">
                                    <a:effectLst/>
                                    <a:latin typeface="Cambria Math" panose="02040503050406030204" pitchFamily="18" charset="0"/>
                                    <a:ea typeface="Cambria Math" panose="02040503050406030204" pitchFamily="18" charset="0"/>
                                  </a:rPr>
                                  <m:t>%</m:t>
                                </m:r>
                              </m:oMath>
                            </m:oMathPara>
                          </a14:m>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extLst>
                      <a:ext uri="{0D108BD9-81ED-4DB2-BD59-A6C34878D82A}">
                        <a16:rowId xmlns:a16="http://schemas.microsoft.com/office/drawing/2014/main" val="4151420989"/>
                      </a:ext>
                    </a:extLst>
                  </a:tr>
                  <a:tr h="470711">
                    <a:tc>
                      <a:txBody>
                        <a:bodyPr/>
                        <a:lstStyle/>
                        <a:p>
                          <a:pPr marL="0" algn="ctr" defTabSz="914400" rtl="0" eaLnBrk="1" latinLnBrk="0" hangingPunct="1"/>
                          <a:r>
                            <a:rPr lang="pt-BR" sz="1800" b="1" kern="1200" dirty="0">
                              <a:solidFill>
                                <a:schemeClr val="tx1"/>
                              </a:solidFill>
                              <a:latin typeface="+mn-lt"/>
                              <a:ea typeface="+mn-ea"/>
                              <a:cs typeface="+mn-cs"/>
                            </a:rPr>
                            <a:t>inst_50_10</a:t>
                          </a:r>
                        </a:p>
                      </a:txBody>
                      <a:tcPr>
                        <a:solidFill>
                          <a:srgbClr val="C8F5E8"/>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4557,10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1010,71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14:m>
                            <m:oMathPara xmlns:m="http://schemas.openxmlformats.org/officeDocument/2006/math">
                              <m:oMathParaPr>
                                <m:jc m:val="centerGroup"/>
                              </m:oMathParaPr>
                              <m:oMath xmlns:m="http://schemas.openxmlformats.org/officeDocument/2006/math">
                                <m:r>
                                  <a:rPr lang="pt-BR" sz="1800" kern="0">
                                    <a:effectLst/>
                                    <a:latin typeface="Cambria Math" panose="02040503050406030204" pitchFamily="18" charset="0"/>
                                    <a:ea typeface="Cambria Math" panose="02040503050406030204" pitchFamily="18" charset="0"/>
                                  </a:rPr>
                                  <m:t>𝟑𝟓𝟎</m:t>
                                </m:r>
                                <m:r>
                                  <a:rPr lang="pt-BR" sz="1800" kern="0">
                                    <a:effectLst/>
                                    <a:latin typeface="Cambria Math" panose="02040503050406030204" pitchFamily="18" charset="0"/>
                                    <a:ea typeface="Cambria Math" panose="02040503050406030204" pitchFamily="18" charset="0"/>
                                  </a:rPr>
                                  <m:t>,</m:t>
                                </m:r>
                                <m:r>
                                  <a:rPr lang="pt-BR" sz="1800" kern="0">
                                    <a:effectLst/>
                                    <a:latin typeface="Cambria Math" panose="02040503050406030204" pitchFamily="18" charset="0"/>
                                    <a:ea typeface="Cambria Math" panose="02040503050406030204" pitchFamily="18" charset="0"/>
                                  </a:rPr>
                                  <m:t>𝟖𝟖</m:t>
                                </m:r>
                                <m:r>
                                  <a:rPr lang="pt-BR" sz="1800" kern="0">
                                    <a:effectLst/>
                                    <a:latin typeface="Cambria Math" panose="02040503050406030204" pitchFamily="18" charset="0"/>
                                    <a:ea typeface="Cambria Math" panose="02040503050406030204" pitchFamily="18" charset="0"/>
                                  </a:rPr>
                                  <m:t>%</m:t>
                                </m:r>
                              </m:oMath>
                            </m:oMathPara>
                          </a14:m>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3036.68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2145.95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14:m>
                            <m:oMathPara xmlns:m="http://schemas.openxmlformats.org/officeDocument/2006/math">
                              <m:oMathParaPr>
                                <m:jc m:val="centerGroup"/>
                              </m:oMathParaPr>
                              <m:oMath xmlns:m="http://schemas.openxmlformats.org/officeDocument/2006/math">
                                <m:r>
                                  <a:rPr lang="pt-BR" sz="1800" kern="100">
                                    <a:effectLst/>
                                    <a:latin typeface="Cambria Math" panose="02040503050406030204" pitchFamily="18" charset="0"/>
                                    <a:ea typeface="Cambria Math" panose="02040503050406030204" pitchFamily="18" charset="0"/>
                                  </a:rPr>
                                  <m:t>𝟒𝟏</m:t>
                                </m:r>
                                <m:r>
                                  <a:rPr lang="pt-BR" sz="1800" kern="100">
                                    <a:effectLst/>
                                    <a:latin typeface="Cambria Math" panose="02040503050406030204" pitchFamily="18" charset="0"/>
                                    <a:ea typeface="Cambria Math" panose="02040503050406030204" pitchFamily="18" charset="0"/>
                                  </a:rPr>
                                  <m:t>,</m:t>
                                </m:r>
                                <m:r>
                                  <a:rPr lang="pt-BR" sz="1800" kern="100">
                                    <a:effectLst/>
                                    <a:latin typeface="Cambria Math" panose="02040503050406030204" pitchFamily="18" charset="0"/>
                                    <a:ea typeface="Cambria Math" panose="02040503050406030204" pitchFamily="18" charset="0"/>
                                  </a:rPr>
                                  <m:t>𝟓𝟏</m:t>
                                </m:r>
                                <m:r>
                                  <a:rPr lang="pt-BR" sz="1800" kern="100">
                                    <a:effectLst/>
                                    <a:latin typeface="Cambria Math" panose="02040503050406030204" pitchFamily="18" charset="0"/>
                                    <a:ea typeface="Cambria Math" panose="02040503050406030204" pitchFamily="18" charset="0"/>
                                  </a:rPr>
                                  <m:t>%</m:t>
                                </m:r>
                              </m:oMath>
                            </m:oMathPara>
                          </a14:m>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extLst>
                      <a:ext uri="{0D108BD9-81ED-4DB2-BD59-A6C34878D82A}">
                        <a16:rowId xmlns:a16="http://schemas.microsoft.com/office/drawing/2014/main" val="541268733"/>
                      </a:ext>
                    </a:extLst>
                  </a:tr>
                  <a:tr h="470711">
                    <a:tc>
                      <a:txBody>
                        <a:bodyPr/>
                        <a:lstStyle/>
                        <a:p>
                          <a:pPr marL="0" algn="ctr" defTabSz="914400" rtl="0" eaLnBrk="1" latinLnBrk="0" hangingPunct="1"/>
                          <a:r>
                            <a:rPr lang="pt-BR" sz="1800" b="1" kern="1200" dirty="0">
                              <a:solidFill>
                                <a:schemeClr val="tx1"/>
                              </a:solidFill>
                              <a:latin typeface="+mn-lt"/>
                              <a:ea typeface="+mn-ea"/>
                              <a:cs typeface="+mn-cs"/>
                            </a:rPr>
                            <a:t>inst_60_11</a:t>
                          </a:r>
                        </a:p>
                      </a:txBody>
                      <a:tcPr>
                        <a:solidFill>
                          <a:srgbClr val="C8F5E8"/>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6977,11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1075,12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14:m>
                            <m:oMathPara xmlns:m="http://schemas.openxmlformats.org/officeDocument/2006/math">
                              <m:oMathParaPr>
                                <m:jc m:val="centerGroup"/>
                              </m:oMathParaPr>
                              <m:oMath xmlns:m="http://schemas.openxmlformats.org/officeDocument/2006/math">
                                <m:r>
                                  <a:rPr lang="pt-BR" sz="1800" kern="0">
                                    <a:effectLst/>
                                    <a:latin typeface="Cambria Math" panose="02040503050406030204" pitchFamily="18" charset="0"/>
                                    <a:ea typeface="Cambria Math" panose="02040503050406030204" pitchFamily="18" charset="0"/>
                                  </a:rPr>
                                  <m:t>𝟓𝟒𝟖</m:t>
                                </m:r>
                                <m:r>
                                  <a:rPr lang="pt-BR" sz="1800" kern="0">
                                    <a:effectLst/>
                                    <a:latin typeface="Cambria Math" panose="02040503050406030204" pitchFamily="18" charset="0"/>
                                    <a:ea typeface="Cambria Math" panose="02040503050406030204" pitchFamily="18" charset="0"/>
                                  </a:rPr>
                                  <m:t>,</m:t>
                                </m:r>
                                <m:r>
                                  <a:rPr lang="pt-BR" sz="1800" kern="0">
                                    <a:effectLst/>
                                    <a:latin typeface="Cambria Math" panose="02040503050406030204" pitchFamily="18" charset="0"/>
                                    <a:ea typeface="Cambria Math" panose="02040503050406030204" pitchFamily="18" charset="0"/>
                                  </a:rPr>
                                  <m:t>𝟗𝟔</m:t>
                                </m:r>
                                <m:r>
                                  <a:rPr lang="pt-BR" sz="1800" kern="0">
                                    <a:effectLst/>
                                    <a:latin typeface="Cambria Math" panose="02040503050406030204" pitchFamily="18" charset="0"/>
                                    <a:ea typeface="Cambria Math" panose="02040503050406030204" pitchFamily="18" charset="0"/>
                                  </a:rPr>
                                  <m:t>%</m:t>
                                </m:r>
                              </m:oMath>
                            </m:oMathPara>
                          </a14:m>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3627.77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3130.08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14:m>
                            <m:oMathPara xmlns:m="http://schemas.openxmlformats.org/officeDocument/2006/math">
                              <m:oMathParaPr>
                                <m:jc m:val="centerGroup"/>
                              </m:oMathParaPr>
                              <m:oMath xmlns:m="http://schemas.openxmlformats.org/officeDocument/2006/math">
                                <m:r>
                                  <a:rPr lang="pt-BR" sz="1800" kern="100">
                                    <a:effectLst/>
                                    <a:latin typeface="Cambria Math" panose="02040503050406030204" pitchFamily="18" charset="0"/>
                                    <a:ea typeface="Cambria Math" panose="02040503050406030204" pitchFamily="18" charset="0"/>
                                  </a:rPr>
                                  <m:t>𝟏𝟓</m:t>
                                </m:r>
                                <m:r>
                                  <a:rPr lang="pt-BR" sz="1800" kern="100">
                                    <a:effectLst/>
                                    <a:latin typeface="Cambria Math" panose="02040503050406030204" pitchFamily="18" charset="0"/>
                                    <a:ea typeface="Cambria Math" panose="02040503050406030204" pitchFamily="18" charset="0"/>
                                  </a:rPr>
                                  <m:t>,</m:t>
                                </m:r>
                                <m:r>
                                  <a:rPr lang="pt-BR" sz="1800" kern="100">
                                    <a:effectLst/>
                                    <a:latin typeface="Cambria Math" panose="02040503050406030204" pitchFamily="18" charset="0"/>
                                    <a:ea typeface="Cambria Math" panose="02040503050406030204" pitchFamily="18" charset="0"/>
                                  </a:rPr>
                                  <m:t>𝟗𝟎</m:t>
                                </m:r>
                                <m:r>
                                  <a:rPr lang="pt-BR" sz="1800" kern="100">
                                    <a:effectLst/>
                                    <a:latin typeface="Cambria Math" panose="02040503050406030204" pitchFamily="18" charset="0"/>
                                    <a:ea typeface="Cambria Math" panose="02040503050406030204" pitchFamily="18" charset="0"/>
                                  </a:rPr>
                                  <m:t>%</m:t>
                                </m:r>
                              </m:oMath>
                            </m:oMathPara>
                          </a14:m>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extLst>
                      <a:ext uri="{0D108BD9-81ED-4DB2-BD59-A6C34878D82A}">
                        <a16:rowId xmlns:a16="http://schemas.microsoft.com/office/drawing/2014/main" val="1359962637"/>
                      </a:ext>
                    </a:extLst>
                  </a:tr>
                  <a:tr h="470711">
                    <a:tc>
                      <a:txBody>
                        <a:bodyPr/>
                        <a:lstStyle/>
                        <a:p>
                          <a:pPr marL="0" algn="ctr" defTabSz="914400" rtl="0" eaLnBrk="1" latinLnBrk="0" hangingPunct="1"/>
                          <a:r>
                            <a:rPr lang="pt-BR" sz="1800" b="1" kern="1200" dirty="0">
                              <a:solidFill>
                                <a:schemeClr val="tx1"/>
                              </a:solidFill>
                              <a:latin typeface="+mn-lt"/>
                              <a:ea typeface="+mn-ea"/>
                              <a:cs typeface="+mn-cs"/>
                            </a:rPr>
                            <a:t>inst_60_12</a:t>
                          </a:r>
                        </a:p>
                      </a:txBody>
                      <a:tcPr>
                        <a:solidFill>
                          <a:srgbClr val="C8F5E8"/>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6220,56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solidFill>
                          <a:schemeClr val="bg1"/>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0,00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solidFill>
                          <a:schemeClr val="bg1"/>
                        </a:solidFill>
                      </a:tcPr>
                    </a:tc>
                    <a:tc>
                      <a:txBody>
                        <a:bodyPr/>
                        <a:lstStyle/>
                        <a:p>
                          <a:pPr algn="ctr">
                            <a:lnSpc>
                              <a:spcPct val="115000"/>
                            </a:lnSpc>
                            <a:spcAft>
                              <a:spcPts val="800"/>
                            </a:spcAft>
                          </a:pPr>
                          <a14:m>
                            <m:oMathPara xmlns:m="http://schemas.openxmlformats.org/officeDocument/2006/math">
                              <m:oMathParaPr>
                                <m:jc m:val="centerGroup"/>
                              </m:oMathParaPr>
                              <m:oMath xmlns:m="http://schemas.openxmlformats.org/officeDocument/2006/math">
                                <m:r>
                                  <a:rPr lang="pt-BR" sz="1800" kern="0">
                                    <a:effectLst/>
                                    <a:latin typeface="Cambria Math" panose="02040503050406030204" pitchFamily="18" charset="0"/>
                                    <a:ea typeface="Cambria Math" panose="02040503050406030204" pitchFamily="18" charset="0"/>
                                  </a:rPr>
                                  <m:t>𝑵</m:t>
                                </m:r>
                                <m:r>
                                  <a:rPr lang="pt-BR" sz="1800" kern="0">
                                    <a:effectLst/>
                                    <a:latin typeface="Cambria Math" panose="02040503050406030204" pitchFamily="18" charset="0"/>
                                    <a:ea typeface="Cambria Math" panose="02040503050406030204" pitchFamily="18" charset="0"/>
                                  </a:rPr>
                                  <m:t>/</m:t>
                                </m:r>
                                <m:r>
                                  <a:rPr lang="pt-BR" sz="1800" kern="0">
                                    <a:effectLst/>
                                    <a:latin typeface="Cambria Math" panose="02040503050406030204" pitchFamily="18" charset="0"/>
                                    <a:ea typeface="Cambria Math" panose="02040503050406030204" pitchFamily="18" charset="0"/>
                                  </a:rPr>
                                  <m:t>𝑨</m:t>
                                </m:r>
                              </m:oMath>
                            </m:oMathPara>
                          </a14:m>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solidFill>
                          <a:schemeClr val="bg1"/>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2854.74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solidFill>
                          <a:schemeClr val="bg1"/>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2400.57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solidFill>
                          <a:schemeClr val="bg1"/>
                        </a:solidFill>
                      </a:tcPr>
                    </a:tc>
                    <a:tc>
                      <a:txBody>
                        <a:bodyPr/>
                        <a:lstStyle/>
                        <a:p>
                          <a:pPr algn="ctr">
                            <a:lnSpc>
                              <a:spcPct val="115000"/>
                            </a:lnSpc>
                            <a:spcAft>
                              <a:spcPts val="800"/>
                            </a:spcAft>
                          </a:pPr>
                          <a14:m>
                            <m:oMathPara xmlns:m="http://schemas.openxmlformats.org/officeDocument/2006/math">
                              <m:oMathParaPr>
                                <m:jc m:val="centerGroup"/>
                              </m:oMathParaPr>
                              <m:oMath xmlns:m="http://schemas.openxmlformats.org/officeDocument/2006/math">
                                <m:r>
                                  <a:rPr lang="pt-BR" sz="1800" kern="100">
                                    <a:effectLst/>
                                    <a:latin typeface="Cambria Math" panose="02040503050406030204" pitchFamily="18" charset="0"/>
                                    <a:ea typeface="Cambria Math" panose="02040503050406030204" pitchFamily="18" charset="0"/>
                                  </a:rPr>
                                  <m:t>𝟏𝟖</m:t>
                                </m:r>
                                <m:r>
                                  <a:rPr lang="pt-BR" sz="1800" kern="100">
                                    <a:effectLst/>
                                    <a:latin typeface="Cambria Math" panose="02040503050406030204" pitchFamily="18" charset="0"/>
                                    <a:ea typeface="Cambria Math" panose="02040503050406030204" pitchFamily="18" charset="0"/>
                                  </a:rPr>
                                  <m:t>,</m:t>
                                </m:r>
                                <m:r>
                                  <a:rPr lang="pt-BR" sz="1800" kern="100">
                                    <a:effectLst/>
                                    <a:latin typeface="Cambria Math" panose="02040503050406030204" pitchFamily="18" charset="0"/>
                                    <a:ea typeface="Cambria Math" panose="02040503050406030204" pitchFamily="18" charset="0"/>
                                  </a:rPr>
                                  <m:t>𝟗𝟐</m:t>
                                </m:r>
                                <m:r>
                                  <a:rPr lang="pt-BR" sz="1800" kern="100">
                                    <a:effectLst/>
                                    <a:latin typeface="Cambria Math" panose="02040503050406030204" pitchFamily="18" charset="0"/>
                                    <a:ea typeface="Cambria Math" panose="02040503050406030204" pitchFamily="18" charset="0"/>
                                  </a:rPr>
                                  <m:t>%</m:t>
                                </m:r>
                              </m:oMath>
                            </m:oMathPara>
                          </a14:m>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extLst>
                      <a:ext uri="{0D108BD9-81ED-4DB2-BD59-A6C34878D82A}">
                        <a16:rowId xmlns:a16="http://schemas.microsoft.com/office/drawing/2014/main" val="2832034919"/>
                      </a:ext>
                    </a:extLst>
                  </a:tr>
                </a:tbl>
              </a:graphicData>
            </a:graphic>
          </p:graphicFrame>
        </mc:Choice>
        <mc:Fallback>
          <p:graphicFrame>
            <p:nvGraphicFramePr>
              <p:cNvPr id="4" name="Espaço Reservado para Conteúdo 3">
                <a:extLst>
                  <a:ext uri="{FF2B5EF4-FFF2-40B4-BE49-F238E27FC236}">
                    <a16:creationId xmlns:a16="http://schemas.microsoft.com/office/drawing/2014/main" id="{FBB52A78-E101-6894-9C0F-09570DEE6A8B}"/>
                  </a:ext>
                </a:extLst>
              </p:cNvPr>
              <p:cNvGraphicFramePr>
                <a:graphicFrameLocks noGrp="1"/>
              </p:cNvGraphicFramePr>
              <p:nvPr>
                <p:ph idx="1"/>
                <p:extLst>
                  <p:ext uri="{D42A27DB-BD31-4B8C-83A1-F6EECF244321}">
                    <p14:modId xmlns:p14="http://schemas.microsoft.com/office/powerpoint/2010/main" val="1346406414"/>
                  </p:ext>
                </p:extLst>
              </p:nvPr>
            </p:nvGraphicFramePr>
            <p:xfrm>
              <a:off x="397653" y="727343"/>
              <a:ext cx="11396687" cy="5803706"/>
            </p:xfrm>
            <a:graphic>
              <a:graphicData uri="http://schemas.openxmlformats.org/drawingml/2006/table">
                <a:tbl>
                  <a:tblPr firstRow="1" bandRow="1">
                    <a:tableStyleId>{5940675A-B579-460E-94D1-54222C63F5DA}</a:tableStyleId>
                  </a:tblPr>
                  <a:tblGrid>
                    <a:gridCol w="1538144">
                      <a:extLst>
                        <a:ext uri="{9D8B030D-6E8A-4147-A177-3AD203B41FA5}">
                          <a16:colId xmlns:a16="http://schemas.microsoft.com/office/drawing/2014/main" val="3929346429"/>
                        </a:ext>
                      </a:extLst>
                    </a:gridCol>
                    <a:gridCol w="1432762">
                      <a:extLst>
                        <a:ext uri="{9D8B030D-6E8A-4147-A177-3AD203B41FA5}">
                          <a16:colId xmlns:a16="http://schemas.microsoft.com/office/drawing/2014/main" val="2208052413"/>
                        </a:ext>
                      </a:extLst>
                    </a:gridCol>
                    <a:gridCol w="1753395">
                      <a:extLst>
                        <a:ext uri="{9D8B030D-6E8A-4147-A177-3AD203B41FA5}">
                          <a16:colId xmlns:a16="http://schemas.microsoft.com/office/drawing/2014/main" val="4251281001"/>
                        </a:ext>
                      </a:extLst>
                    </a:gridCol>
                    <a:gridCol w="1753395">
                      <a:extLst>
                        <a:ext uri="{9D8B030D-6E8A-4147-A177-3AD203B41FA5}">
                          <a16:colId xmlns:a16="http://schemas.microsoft.com/office/drawing/2014/main" val="3590835984"/>
                        </a:ext>
                      </a:extLst>
                    </a:gridCol>
                    <a:gridCol w="1616622">
                      <a:extLst>
                        <a:ext uri="{9D8B030D-6E8A-4147-A177-3AD203B41FA5}">
                          <a16:colId xmlns:a16="http://schemas.microsoft.com/office/drawing/2014/main" val="441116649"/>
                        </a:ext>
                      </a:extLst>
                    </a:gridCol>
                    <a:gridCol w="1720242">
                      <a:extLst>
                        <a:ext uri="{9D8B030D-6E8A-4147-A177-3AD203B41FA5}">
                          <a16:colId xmlns:a16="http://schemas.microsoft.com/office/drawing/2014/main" val="1105810759"/>
                        </a:ext>
                      </a:extLst>
                    </a:gridCol>
                    <a:gridCol w="1582127">
                      <a:extLst>
                        <a:ext uri="{9D8B030D-6E8A-4147-A177-3AD203B41FA5}">
                          <a16:colId xmlns:a16="http://schemas.microsoft.com/office/drawing/2014/main" val="2416013500"/>
                        </a:ext>
                      </a:extLst>
                    </a:gridCol>
                  </a:tblGrid>
                  <a:tr h="623149">
                    <a:tc rowSpan="2">
                      <a:txBody>
                        <a:bodyPr/>
                        <a:lstStyle/>
                        <a:p>
                          <a:pPr marL="0" algn="ctr" defTabSz="914400" rtl="0" eaLnBrk="1" latinLnBrk="0" hangingPunct="1">
                            <a:lnSpc>
                              <a:spcPct val="115000"/>
                            </a:lnSpc>
                            <a:spcAft>
                              <a:spcPts val="800"/>
                            </a:spcAft>
                          </a:pPr>
                          <a:r>
                            <a:rPr lang="pt-BR" sz="1800" b="1" i="0" kern="100" dirty="0">
                              <a:solidFill>
                                <a:schemeClr val="tx1"/>
                              </a:solidFill>
                              <a:effectLst/>
                              <a:latin typeface="+mn-lt"/>
                              <a:ea typeface="+mn-ea"/>
                              <a:cs typeface="+mn-cs"/>
                            </a:rPr>
                            <a:t> DADOS</a:t>
                          </a:r>
                        </a:p>
                      </a:txBody>
                      <a:tcPr marL="0" marR="0" marT="0" marB="0" anchor="ctr">
                        <a:solidFill>
                          <a:srgbClr val="66FFCC"/>
                        </a:solidFill>
                      </a:tcPr>
                    </a:tc>
                    <a:tc gridSpan="3">
                      <a:txBody>
                        <a:bodyPr/>
                        <a:lstStyle/>
                        <a:p>
                          <a:pPr marL="0" algn="ctr" defTabSz="914400" rtl="0" eaLnBrk="1" latinLnBrk="0" hangingPunct="1">
                            <a:lnSpc>
                              <a:spcPct val="115000"/>
                            </a:lnSpc>
                            <a:spcAft>
                              <a:spcPts val="800"/>
                            </a:spcAft>
                          </a:pPr>
                          <a:r>
                            <a:rPr lang="pt-BR" sz="1800" b="1" i="0" kern="100" dirty="0">
                              <a:solidFill>
                                <a:schemeClr val="tx1"/>
                              </a:solidFill>
                              <a:effectLst/>
                              <a:latin typeface="+mn-lt"/>
                              <a:ea typeface="+mn-ea"/>
                              <a:cs typeface="+mn-cs"/>
                            </a:rPr>
                            <a:t>DISTÂNCIA TOTAL PERCORRIDA POR UM CD NO MODELO A</a:t>
                          </a:r>
                        </a:p>
                      </a:txBody>
                      <a:tcPr marL="0" marR="0" marT="0" marB="0">
                        <a:solidFill>
                          <a:srgbClr val="66FFCC"/>
                        </a:solidFill>
                      </a:tcPr>
                    </a:tc>
                    <a:tc hMerge="1">
                      <a:txBody>
                        <a:bodyPr/>
                        <a:lstStyle/>
                        <a:p>
                          <a:endParaRPr lang="pt-BR"/>
                        </a:p>
                      </a:txBody>
                      <a:tcPr/>
                    </a:tc>
                    <a:tc hMerge="1">
                      <a:txBody>
                        <a:bodyPr/>
                        <a:lstStyle/>
                        <a:p>
                          <a:endParaRPr lang="pt-BR"/>
                        </a:p>
                      </a:txBody>
                      <a:tcPr/>
                    </a:tc>
                    <a:tc gridSpan="3">
                      <a:txBody>
                        <a:bodyPr/>
                        <a:lstStyle/>
                        <a:p>
                          <a:pPr marL="0" algn="ctr" defTabSz="914400" rtl="0" eaLnBrk="1" latinLnBrk="0" hangingPunct="1">
                            <a:lnSpc>
                              <a:spcPct val="115000"/>
                            </a:lnSpc>
                            <a:spcAft>
                              <a:spcPts val="800"/>
                            </a:spcAft>
                          </a:pPr>
                          <a:r>
                            <a:rPr lang="pt-BR" sz="1800" b="1" i="0" kern="100" dirty="0">
                              <a:solidFill>
                                <a:schemeClr val="tx1"/>
                              </a:solidFill>
                              <a:effectLst/>
                              <a:latin typeface="+mn-lt"/>
                              <a:ea typeface="+mn-ea"/>
                              <a:cs typeface="+mn-cs"/>
                            </a:rPr>
                            <a:t>DISTÂNCIA TOTAL PERCORRIDA POR UM CD NO MODELO B</a:t>
                          </a:r>
                        </a:p>
                      </a:txBody>
                      <a:tcPr marL="0" marR="0" marT="0" marB="0">
                        <a:solidFill>
                          <a:srgbClr val="66FFCC"/>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509838176"/>
                      </a:ext>
                    </a:extLst>
                  </a:tr>
                  <a:tr h="944158">
                    <a:tc vMerge="1">
                      <a:txBody>
                        <a:bodyPr/>
                        <a:lstStyle/>
                        <a:p>
                          <a:endParaRPr lang="pt-BR"/>
                        </a:p>
                      </a:txBody>
                      <a:tcPr/>
                    </a:tc>
                    <a:tc>
                      <a:txBody>
                        <a:bodyPr/>
                        <a:lstStyle/>
                        <a:p>
                          <a:pPr marL="0" algn="ctr" defTabSz="914400" rtl="0" eaLnBrk="1" latinLnBrk="0" hangingPunct="1">
                            <a:lnSpc>
                              <a:spcPct val="115000"/>
                            </a:lnSpc>
                            <a:spcAft>
                              <a:spcPts val="800"/>
                            </a:spcAft>
                          </a:pPr>
                          <a:r>
                            <a:rPr lang="pt-BR" sz="1800" b="1" kern="100" dirty="0">
                              <a:solidFill>
                                <a:schemeClr val="tx1"/>
                              </a:solidFill>
                              <a:effectLst/>
                              <a:latin typeface="+mn-lt"/>
                              <a:ea typeface="+mn-ea"/>
                              <a:cs typeface="+mn-cs"/>
                            </a:rPr>
                            <a:t>MÁXIMA</a:t>
                          </a:r>
                        </a:p>
                      </a:txBody>
                      <a:tcPr marL="0" marR="0" marT="0" marB="0" anchor="ctr">
                        <a:solidFill>
                          <a:srgbClr val="91EAD2"/>
                        </a:solidFill>
                      </a:tcPr>
                    </a:tc>
                    <a:tc>
                      <a:txBody>
                        <a:bodyPr/>
                        <a:lstStyle/>
                        <a:p>
                          <a:pPr marL="0" algn="ctr" defTabSz="914400" rtl="0" eaLnBrk="1" latinLnBrk="0" hangingPunct="1">
                            <a:lnSpc>
                              <a:spcPct val="115000"/>
                            </a:lnSpc>
                            <a:spcAft>
                              <a:spcPts val="800"/>
                            </a:spcAft>
                          </a:pPr>
                          <a:r>
                            <a:rPr lang="pt-BR" sz="1800" b="1" kern="100" dirty="0">
                              <a:solidFill>
                                <a:schemeClr val="tx1"/>
                              </a:solidFill>
                              <a:effectLst/>
                              <a:latin typeface="+mn-lt"/>
                              <a:ea typeface="+mn-ea"/>
                              <a:cs typeface="+mn-cs"/>
                            </a:rPr>
                            <a:t>MÍNIMA</a:t>
                          </a:r>
                        </a:p>
                      </a:txBody>
                      <a:tcPr marL="0" marR="0" marT="0" marB="0" anchor="ctr">
                        <a:solidFill>
                          <a:srgbClr val="91EAD2"/>
                        </a:solidFill>
                      </a:tcPr>
                    </a:tc>
                    <a:tc>
                      <a:txBody>
                        <a:bodyPr/>
                        <a:lstStyle/>
                        <a:p>
                          <a:pPr marL="0" algn="ctr" defTabSz="914400" rtl="0" eaLnBrk="1" latinLnBrk="0" hangingPunct="1">
                            <a:lnSpc>
                              <a:spcPct val="115000"/>
                            </a:lnSpc>
                            <a:spcAft>
                              <a:spcPts val="800"/>
                            </a:spcAft>
                          </a:pPr>
                          <a:r>
                            <a:rPr lang="pt-BR" sz="1800" b="1" kern="100" dirty="0">
                              <a:solidFill>
                                <a:schemeClr val="tx1"/>
                              </a:solidFill>
                              <a:effectLst/>
                              <a:latin typeface="+mn-lt"/>
                              <a:ea typeface="+mn-ea"/>
                              <a:cs typeface="+mn-cs"/>
                            </a:rPr>
                            <a:t>DIFERENÇA DO MIN P/ MAX</a:t>
                          </a:r>
                        </a:p>
                      </a:txBody>
                      <a:tcPr marL="0" marR="0" marT="0" marB="0" anchor="ctr">
                        <a:solidFill>
                          <a:srgbClr val="91EAD2"/>
                        </a:solidFill>
                      </a:tcPr>
                    </a:tc>
                    <a:tc>
                      <a:txBody>
                        <a:bodyPr/>
                        <a:lstStyle/>
                        <a:p>
                          <a:pPr marL="0" algn="ctr" defTabSz="914400" rtl="0" eaLnBrk="1" latinLnBrk="0" hangingPunct="1">
                            <a:lnSpc>
                              <a:spcPct val="115000"/>
                            </a:lnSpc>
                            <a:spcAft>
                              <a:spcPts val="800"/>
                            </a:spcAft>
                          </a:pPr>
                          <a:r>
                            <a:rPr lang="pt-BR" sz="1800" b="1" kern="100" dirty="0">
                              <a:solidFill>
                                <a:schemeClr val="tx1"/>
                              </a:solidFill>
                              <a:effectLst/>
                              <a:latin typeface="+mn-lt"/>
                              <a:ea typeface="+mn-ea"/>
                              <a:cs typeface="+mn-cs"/>
                            </a:rPr>
                            <a:t>MÁXIMA</a:t>
                          </a:r>
                        </a:p>
                      </a:txBody>
                      <a:tcPr marL="0" marR="0" marT="0" marB="0" anchor="ctr">
                        <a:solidFill>
                          <a:srgbClr val="91EAD2"/>
                        </a:solidFill>
                      </a:tcPr>
                    </a:tc>
                    <a:tc>
                      <a:txBody>
                        <a:bodyPr/>
                        <a:lstStyle/>
                        <a:p>
                          <a:pPr marL="0" algn="ctr" defTabSz="914400" rtl="0" eaLnBrk="1" latinLnBrk="0" hangingPunct="1">
                            <a:lnSpc>
                              <a:spcPct val="115000"/>
                            </a:lnSpc>
                            <a:spcAft>
                              <a:spcPts val="800"/>
                            </a:spcAft>
                          </a:pPr>
                          <a:r>
                            <a:rPr lang="pt-BR" sz="1800" b="1" kern="100" dirty="0">
                              <a:solidFill>
                                <a:schemeClr val="tx1"/>
                              </a:solidFill>
                              <a:effectLst/>
                              <a:latin typeface="+mn-lt"/>
                              <a:ea typeface="+mn-ea"/>
                              <a:cs typeface="+mn-cs"/>
                            </a:rPr>
                            <a:t>MÍNIMA</a:t>
                          </a:r>
                        </a:p>
                      </a:txBody>
                      <a:tcPr marL="0" marR="0" marT="0" marB="0" anchor="ctr">
                        <a:solidFill>
                          <a:srgbClr val="91EAD2"/>
                        </a:solidFill>
                      </a:tcPr>
                    </a:tc>
                    <a:tc>
                      <a:txBody>
                        <a:bodyPr/>
                        <a:lstStyle/>
                        <a:p>
                          <a:pPr marL="0" algn="ctr" defTabSz="914400" rtl="0" eaLnBrk="1" latinLnBrk="0" hangingPunct="1">
                            <a:lnSpc>
                              <a:spcPct val="115000"/>
                            </a:lnSpc>
                            <a:spcAft>
                              <a:spcPts val="800"/>
                            </a:spcAft>
                          </a:pPr>
                          <a:r>
                            <a:rPr lang="pt-BR" sz="1800" b="1" kern="100" dirty="0">
                              <a:solidFill>
                                <a:schemeClr val="tx1"/>
                              </a:solidFill>
                              <a:effectLst/>
                              <a:latin typeface="+mn-lt"/>
                              <a:ea typeface="+mn-ea"/>
                              <a:cs typeface="+mn-cs"/>
                            </a:rPr>
                            <a:t>DIFERENÇA DO MIN P/ MAX</a:t>
                          </a:r>
                        </a:p>
                      </a:txBody>
                      <a:tcPr marL="0" marR="0" marT="0" marB="0" anchor="ctr">
                        <a:solidFill>
                          <a:srgbClr val="91EAD2"/>
                        </a:solidFill>
                      </a:tcPr>
                    </a:tc>
                    <a:extLst>
                      <a:ext uri="{0D108BD9-81ED-4DB2-BD59-A6C34878D82A}">
                        <a16:rowId xmlns:a16="http://schemas.microsoft.com/office/drawing/2014/main" val="1374107872"/>
                      </a:ext>
                    </a:extLst>
                  </a:tr>
                  <a:tr h="470711">
                    <a:tc>
                      <a:txBody>
                        <a:bodyPr/>
                        <a:lstStyle/>
                        <a:p>
                          <a:pPr marL="0" algn="ctr" defTabSz="914400" rtl="0" eaLnBrk="1" latinLnBrk="0" hangingPunct="1"/>
                          <a:r>
                            <a:rPr lang="pt-BR" sz="1800" b="1" kern="1200" dirty="0">
                              <a:solidFill>
                                <a:schemeClr val="tx1"/>
                              </a:solidFill>
                              <a:latin typeface="+mn-lt"/>
                              <a:ea typeface="+mn-ea"/>
                              <a:cs typeface="+mn-cs"/>
                            </a:rPr>
                            <a:t>inst_20_3</a:t>
                          </a:r>
                        </a:p>
                      </a:txBody>
                      <a:tcPr>
                        <a:solidFill>
                          <a:srgbClr val="C8F5E8"/>
                        </a:solid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13916,77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1035,53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endParaRPr lang="pt-BR"/>
                        </a:p>
                      </a:txBody>
                      <a:tcPr marL="0" marR="0" marT="0" marB="0" anchor="ctr">
                        <a:blipFill>
                          <a:blip r:embed="rId3"/>
                          <a:stretch>
                            <a:fillRect l="-269444" t="-341026" r="-280903" b="-794872"/>
                          </a:stretch>
                        </a:blip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9313,06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8468,13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endParaRPr lang="pt-BR"/>
                        </a:p>
                      </a:txBody>
                      <a:tcPr marL="0" marR="0" marT="0" marB="0" anchor="ctr">
                        <a:blipFill>
                          <a:blip r:embed="rId3"/>
                          <a:stretch>
                            <a:fillRect l="-619615" t="-341026" r="-769" b="-794872"/>
                          </a:stretch>
                        </a:blipFill>
                      </a:tcPr>
                    </a:tc>
                    <a:extLst>
                      <a:ext uri="{0D108BD9-81ED-4DB2-BD59-A6C34878D82A}">
                        <a16:rowId xmlns:a16="http://schemas.microsoft.com/office/drawing/2014/main" val="707614435"/>
                      </a:ext>
                    </a:extLst>
                  </a:tr>
                  <a:tr h="470711">
                    <a:tc>
                      <a:txBody>
                        <a:bodyPr/>
                        <a:lstStyle/>
                        <a:p>
                          <a:pPr marL="0" algn="ctr" defTabSz="914400" rtl="0" eaLnBrk="1" latinLnBrk="0" hangingPunct="1"/>
                          <a:r>
                            <a:rPr lang="pt-BR" sz="1800" b="1" kern="1200" dirty="0">
                              <a:solidFill>
                                <a:schemeClr val="tx1"/>
                              </a:solidFill>
                              <a:latin typeface="+mn-lt"/>
                              <a:ea typeface="+mn-ea"/>
                              <a:cs typeface="+mn-cs"/>
                            </a:rPr>
                            <a:t>inst_20_4</a:t>
                          </a:r>
                        </a:p>
                      </a:txBody>
                      <a:tcPr>
                        <a:solidFill>
                          <a:srgbClr val="C8F5E8"/>
                        </a:solid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7823,86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1121,88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endParaRPr lang="pt-BR"/>
                        </a:p>
                      </a:txBody>
                      <a:tcPr marL="0" marR="0" marT="0" marB="0" anchor="ctr">
                        <a:blipFill>
                          <a:blip r:embed="rId3"/>
                          <a:stretch>
                            <a:fillRect l="-269444" t="-446753" r="-280903" b="-705195"/>
                          </a:stretch>
                        </a:blip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5103,50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4859,46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endParaRPr lang="pt-BR"/>
                        </a:p>
                      </a:txBody>
                      <a:tcPr marL="0" marR="0" marT="0" marB="0" anchor="ctr">
                        <a:blipFill>
                          <a:blip r:embed="rId3"/>
                          <a:stretch>
                            <a:fillRect l="-619615" t="-446753" r="-769" b="-705195"/>
                          </a:stretch>
                        </a:blipFill>
                      </a:tcPr>
                    </a:tc>
                    <a:extLst>
                      <a:ext uri="{0D108BD9-81ED-4DB2-BD59-A6C34878D82A}">
                        <a16:rowId xmlns:a16="http://schemas.microsoft.com/office/drawing/2014/main" val="4015287559"/>
                      </a:ext>
                    </a:extLst>
                  </a:tr>
                  <a:tr h="470711">
                    <a:tc>
                      <a:txBody>
                        <a:bodyPr/>
                        <a:lstStyle/>
                        <a:p>
                          <a:pPr marL="0" algn="ctr" defTabSz="914400" rtl="0" eaLnBrk="1" latinLnBrk="0" hangingPunct="1"/>
                          <a:r>
                            <a:rPr lang="pt-BR" sz="1800" b="1" kern="1200" dirty="0">
                              <a:solidFill>
                                <a:schemeClr val="tx1"/>
                              </a:solidFill>
                              <a:latin typeface="+mn-lt"/>
                              <a:ea typeface="+mn-ea"/>
                              <a:cs typeface="+mn-cs"/>
                            </a:rPr>
                            <a:t>inst_30_4</a:t>
                          </a:r>
                        </a:p>
                      </a:txBody>
                      <a:tcPr>
                        <a:solidFill>
                          <a:srgbClr val="C8F5E8"/>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14241,07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2064,29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endParaRPr lang="pt-BR"/>
                        </a:p>
                      </a:txBody>
                      <a:tcPr marL="0" marR="0" marT="0" marB="0" anchor="ctr">
                        <a:blipFill>
                          <a:blip r:embed="rId3"/>
                          <a:stretch>
                            <a:fillRect l="-269444" t="-546753" r="-280903" b="-605195"/>
                          </a:stretch>
                        </a:blip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7594,74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7361,11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endParaRPr lang="pt-BR"/>
                        </a:p>
                      </a:txBody>
                      <a:tcPr marL="0" marR="0" marT="0" marB="0" anchor="ctr">
                        <a:blipFill>
                          <a:blip r:embed="rId3"/>
                          <a:stretch>
                            <a:fillRect l="-619615" t="-546753" r="-769" b="-605195"/>
                          </a:stretch>
                        </a:blipFill>
                      </a:tcPr>
                    </a:tc>
                    <a:extLst>
                      <a:ext uri="{0D108BD9-81ED-4DB2-BD59-A6C34878D82A}">
                        <a16:rowId xmlns:a16="http://schemas.microsoft.com/office/drawing/2014/main" val="2287171935"/>
                      </a:ext>
                    </a:extLst>
                  </a:tr>
                  <a:tr h="470711">
                    <a:tc>
                      <a:txBody>
                        <a:bodyPr/>
                        <a:lstStyle/>
                        <a:p>
                          <a:pPr marL="0" algn="ctr" defTabSz="914400" rtl="0" eaLnBrk="1" latinLnBrk="0" hangingPunct="1"/>
                          <a:r>
                            <a:rPr lang="pt-BR" sz="1800" b="1" kern="1200" dirty="0">
                              <a:solidFill>
                                <a:schemeClr val="tx1"/>
                              </a:solidFill>
                              <a:latin typeface="+mn-lt"/>
                              <a:ea typeface="+mn-ea"/>
                              <a:cs typeface="+mn-cs"/>
                            </a:rPr>
                            <a:t>inst_40_8</a:t>
                          </a:r>
                        </a:p>
                      </a:txBody>
                      <a:tcPr>
                        <a:solidFill>
                          <a:srgbClr val="C8F5E8"/>
                        </a:solid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4970,23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1805,50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endParaRPr lang="pt-BR"/>
                        </a:p>
                      </a:txBody>
                      <a:tcPr marL="0" marR="0" marT="0" marB="0" anchor="ctr">
                        <a:blipFill>
                          <a:blip r:embed="rId3"/>
                          <a:stretch>
                            <a:fillRect l="-269444" t="-638462" r="-280903" b="-497436"/>
                          </a:stretch>
                        </a:blip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3842.00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3480.59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endParaRPr lang="pt-BR"/>
                        </a:p>
                      </a:txBody>
                      <a:tcPr marL="0" marR="0" marT="0" marB="0" anchor="ctr">
                        <a:blipFill>
                          <a:blip r:embed="rId3"/>
                          <a:stretch>
                            <a:fillRect l="-619615" t="-638462" r="-769" b="-497436"/>
                          </a:stretch>
                        </a:blipFill>
                      </a:tcPr>
                    </a:tc>
                    <a:extLst>
                      <a:ext uri="{0D108BD9-81ED-4DB2-BD59-A6C34878D82A}">
                        <a16:rowId xmlns:a16="http://schemas.microsoft.com/office/drawing/2014/main" val="64618859"/>
                      </a:ext>
                    </a:extLst>
                  </a:tr>
                  <a:tr h="470711">
                    <a:tc>
                      <a:txBody>
                        <a:bodyPr/>
                        <a:lstStyle/>
                        <a:p>
                          <a:pPr marL="0" algn="ctr" defTabSz="914400" rtl="0" eaLnBrk="1" latinLnBrk="0" hangingPunct="1"/>
                          <a:r>
                            <a:rPr lang="pt-BR" sz="1800" b="1" kern="1200" dirty="0">
                              <a:solidFill>
                                <a:schemeClr val="tx1"/>
                              </a:solidFill>
                              <a:latin typeface="+mn-lt"/>
                              <a:ea typeface="+mn-ea"/>
                              <a:cs typeface="+mn-cs"/>
                            </a:rPr>
                            <a:t>inst_40_9</a:t>
                          </a:r>
                        </a:p>
                      </a:txBody>
                      <a:tcPr>
                        <a:solidFill>
                          <a:srgbClr val="C8F5E8"/>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8551,21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0,00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endParaRPr lang="pt-BR"/>
                        </a:p>
                      </a:txBody>
                      <a:tcPr marL="0" marR="0" marT="0" marB="0" anchor="ctr">
                        <a:blipFill>
                          <a:blip r:embed="rId3"/>
                          <a:stretch>
                            <a:fillRect l="-269444" t="-748052" r="-280903" b="-403896"/>
                          </a:stretch>
                        </a:blip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3679.76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2960.09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endParaRPr lang="pt-BR"/>
                        </a:p>
                      </a:txBody>
                      <a:tcPr marL="0" marR="0" marT="0" marB="0" anchor="ctr">
                        <a:blipFill>
                          <a:blip r:embed="rId3"/>
                          <a:stretch>
                            <a:fillRect l="-619615" t="-748052" r="-769" b="-403896"/>
                          </a:stretch>
                        </a:blipFill>
                      </a:tcPr>
                    </a:tc>
                    <a:extLst>
                      <a:ext uri="{0D108BD9-81ED-4DB2-BD59-A6C34878D82A}">
                        <a16:rowId xmlns:a16="http://schemas.microsoft.com/office/drawing/2014/main" val="256775737"/>
                      </a:ext>
                    </a:extLst>
                  </a:tr>
                  <a:tr h="470711">
                    <a:tc>
                      <a:txBody>
                        <a:bodyPr/>
                        <a:lstStyle/>
                        <a:p>
                          <a:pPr marL="0" algn="ctr" defTabSz="914400" rtl="0" eaLnBrk="1" latinLnBrk="0" hangingPunct="1"/>
                          <a:r>
                            <a:rPr lang="pt-BR" sz="1800" b="1" kern="1200" dirty="0">
                              <a:solidFill>
                                <a:schemeClr val="tx1"/>
                              </a:solidFill>
                              <a:latin typeface="+mn-lt"/>
                              <a:ea typeface="+mn-ea"/>
                              <a:cs typeface="+mn-cs"/>
                            </a:rPr>
                            <a:t>inst_50_7</a:t>
                          </a:r>
                        </a:p>
                      </a:txBody>
                      <a:tcPr>
                        <a:solidFill>
                          <a:srgbClr val="C8F5E8"/>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9274,68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204,43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endParaRPr lang="pt-BR"/>
                        </a:p>
                      </a:txBody>
                      <a:tcPr marL="0" marR="0" marT="0" marB="0" anchor="ctr">
                        <a:blipFill>
                          <a:blip r:embed="rId3"/>
                          <a:stretch>
                            <a:fillRect l="-269444" t="-848052" r="-280903" b="-303896"/>
                          </a:stretch>
                        </a:blip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5649.70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5189.31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endParaRPr lang="pt-BR"/>
                        </a:p>
                      </a:txBody>
                      <a:tcPr marL="0" marR="0" marT="0" marB="0" anchor="ctr">
                        <a:blipFill>
                          <a:blip r:embed="rId3"/>
                          <a:stretch>
                            <a:fillRect l="-619615" t="-848052" r="-769" b="-303896"/>
                          </a:stretch>
                        </a:blipFill>
                      </a:tcPr>
                    </a:tc>
                    <a:extLst>
                      <a:ext uri="{0D108BD9-81ED-4DB2-BD59-A6C34878D82A}">
                        <a16:rowId xmlns:a16="http://schemas.microsoft.com/office/drawing/2014/main" val="4151420989"/>
                      </a:ext>
                    </a:extLst>
                  </a:tr>
                  <a:tr h="470711">
                    <a:tc>
                      <a:txBody>
                        <a:bodyPr/>
                        <a:lstStyle/>
                        <a:p>
                          <a:pPr marL="0" algn="ctr" defTabSz="914400" rtl="0" eaLnBrk="1" latinLnBrk="0" hangingPunct="1"/>
                          <a:r>
                            <a:rPr lang="pt-BR" sz="1800" b="1" kern="1200" dirty="0">
                              <a:solidFill>
                                <a:schemeClr val="tx1"/>
                              </a:solidFill>
                              <a:latin typeface="+mn-lt"/>
                              <a:ea typeface="+mn-ea"/>
                              <a:cs typeface="+mn-cs"/>
                            </a:rPr>
                            <a:t>inst_50_10</a:t>
                          </a:r>
                        </a:p>
                      </a:txBody>
                      <a:tcPr>
                        <a:solidFill>
                          <a:srgbClr val="C8F5E8"/>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4557,10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1010,71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endParaRPr lang="pt-BR"/>
                        </a:p>
                      </a:txBody>
                      <a:tcPr marL="0" marR="0" marT="0" marB="0" anchor="ctr">
                        <a:blipFill>
                          <a:blip r:embed="rId3"/>
                          <a:stretch>
                            <a:fillRect l="-269444" t="-948052" r="-280903" b="-203896"/>
                          </a:stretch>
                        </a:blip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3036.68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2145.95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endParaRPr lang="pt-BR"/>
                        </a:p>
                      </a:txBody>
                      <a:tcPr marL="0" marR="0" marT="0" marB="0" anchor="ctr">
                        <a:blipFill>
                          <a:blip r:embed="rId3"/>
                          <a:stretch>
                            <a:fillRect l="-619615" t="-948052" r="-769" b="-203896"/>
                          </a:stretch>
                        </a:blipFill>
                      </a:tcPr>
                    </a:tc>
                    <a:extLst>
                      <a:ext uri="{0D108BD9-81ED-4DB2-BD59-A6C34878D82A}">
                        <a16:rowId xmlns:a16="http://schemas.microsoft.com/office/drawing/2014/main" val="541268733"/>
                      </a:ext>
                    </a:extLst>
                  </a:tr>
                  <a:tr h="470711">
                    <a:tc>
                      <a:txBody>
                        <a:bodyPr/>
                        <a:lstStyle/>
                        <a:p>
                          <a:pPr marL="0" algn="ctr" defTabSz="914400" rtl="0" eaLnBrk="1" latinLnBrk="0" hangingPunct="1"/>
                          <a:r>
                            <a:rPr lang="pt-BR" sz="1800" b="1" kern="1200" dirty="0">
                              <a:solidFill>
                                <a:schemeClr val="tx1"/>
                              </a:solidFill>
                              <a:latin typeface="+mn-lt"/>
                              <a:ea typeface="+mn-ea"/>
                              <a:cs typeface="+mn-cs"/>
                            </a:rPr>
                            <a:t>inst_60_11</a:t>
                          </a:r>
                        </a:p>
                      </a:txBody>
                      <a:tcPr>
                        <a:solidFill>
                          <a:srgbClr val="C8F5E8"/>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6977,11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1075,12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endParaRPr lang="pt-BR"/>
                        </a:p>
                      </a:txBody>
                      <a:tcPr marL="0" marR="0" marT="0" marB="0" anchor="ctr">
                        <a:blipFill>
                          <a:blip r:embed="rId3"/>
                          <a:stretch>
                            <a:fillRect l="-269444" t="-1034615" r="-280903" b="-101282"/>
                          </a:stretch>
                        </a:blip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3627.77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pPr algn="ctr">
                            <a:lnSpc>
                              <a:spcPct val="115000"/>
                            </a:lnSpc>
                            <a:spcAft>
                              <a:spcPts val="800"/>
                            </a:spcAft>
                          </a:pPr>
                          <a:r>
                            <a:rPr lang="pt-BR" sz="1800" kern="100" dirty="0">
                              <a:effectLst/>
                              <a:latin typeface="Cambria Math" panose="02040503050406030204" pitchFamily="18" charset="0"/>
                              <a:ea typeface="Cambria Math" panose="02040503050406030204" pitchFamily="18" charset="0"/>
                            </a:rPr>
                            <a:t>3130.08 km</a:t>
                          </a:r>
                          <a:endParaRPr lang="pt-BR"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nchor="ctr">
                        <a:solidFill>
                          <a:schemeClr val="bg1"/>
                        </a:solidFill>
                      </a:tcPr>
                    </a:tc>
                    <a:tc>
                      <a:txBody>
                        <a:bodyPr/>
                        <a:lstStyle/>
                        <a:p>
                          <a:endParaRPr lang="pt-BR"/>
                        </a:p>
                      </a:txBody>
                      <a:tcPr marL="0" marR="0" marT="0" marB="0" anchor="ctr">
                        <a:blipFill>
                          <a:blip r:embed="rId3"/>
                          <a:stretch>
                            <a:fillRect l="-619615" t="-1034615" r="-769" b="-101282"/>
                          </a:stretch>
                        </a:blipFill>
                      </a:tcPr>
                    </a:tc>
                    <a:extLst>
                      <a:ext uri="{0D108BD9-81ED-4DB2-BD59-A6C34878D82A}">
                        <a16:rowId xmlns:a16="http://schemas.microsoft.com/office/drawing/2014/main" val="1359962637"/>
                      </a:ext>
                    </a:extLst>
                  </a:tr>
                  <a:tr h="470711">
                    <a:tc>
                      <a:txBody>
                        <a:bodyPr/>
                        <a:lstStyle/>
                        <a:p>
                          <a:pPr marL="0" algn="ctr" defTabSz="914400" rtl="0" eaLnBrk="1" latinLnBrk="0" hangingPunct="1"/>
                          <a:r>
                            <a:rPr lang="pt-BR" sz="1800" b="1" kern="1200" dirty="0">
                              <a:solidFill>
                                <a:schemeClr val="tx1"/>
                              </a:solidFill>
                              <a:latin typeface="+mn-lt"/>
                              <a:ea typeface="+mn-ea"/>
                              <a:cs typeface="+mn-cs"/>
                            </a:rPr>
                            <a:t>inst_60_12</a:t>
                          </a:r>
                        </a:p>
                      </a:txBody>
                      <a:tcPr>
                        <a:solidFill>
                          <a:srgbClr val="C8F5E8"/>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6220,56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solidFill>
                          <a:schemeClr val="bg1"/>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0,00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solidFill>
                          <a:schemeClr val="bg1"/>
                        </a:solidFill>
                      </a:tcPr>
                    </a:tc>
                    <a:tc>
                      <a:txBody>
                        <a:bodyPr/>
                        <a:lstStyle/>
                        <a:p>
                          <a:endParaRPr lang="pt-BR"/>
                        </a:p>
                      </a:txBody>
                      <a:tcPr marL="0" marR="0" marT="0" marB="0">
                        <a:blipFill>
                          <a:blip r:embed="rId3"/>
                          <a:stretch>
                            <a:fillRect l="-269444" t="-1149351" r="-280903" b="-2597"/>
                          </a:stretch>
                        </a:blip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2854.74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solidFill>
                          <a:schemeClr val="bg1"/>
                        </a:solidFill>
                      </a:tcPr>
                    </a:tc>
                    <a:tc>
                      <a:txBody>
                        <a:bodyPr/>
                        <a:lstStyle/>
                        <a:p>
                          <a:pPr algn="ctr">
                            <a:lnSpc>
                              <a:spcPct val="115000"/>
                            </a:lnSpc>
                            <a:spcAft>
                              <a:spcPts val="800"/>
                            </a:spcAft>
                          </a:pPr>
                          <a:r>
                            <a:rPr lang="pt-BR" sz="1800" kern="100">
                              <a:effectLst/>
                              <a:latin typeface="Cambria Math" panose="02040503050406030204" pitchFamily="18" charset="0"/>
                              <a:ea typeface="Cambria Math" panose="02040503050406030204" pitchFamily="18" charset="0"/>
                            </a:rPr>
                            <a:t>2400.57 km</a:t>
                          </a:r>
                          <a:endParaRPr lang="pt-BR" sz="18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0" marR="0" marT="0" marB="0">
                        <a:solidFill>
                          <a:schemeClr val="bg1"/>
                        </a:solidFill>
                      </a:tcPr>
                    </a:tc>
                    <a:tc>
                      <a:txBody>
                        <a:bodyPr/>
                        <a:lstStyle/>
                        <a:p>
                          <a:endParaRPr lang="pt-BR"/>
                        </a:p>
                      </a:txBody>
                      <a:tcPr marL="0" marR="0" marT="0" marB="0" anchor="ctr">
                        <a:blipFill>
                          <a:blip r:embed="rId3"/>
                          <a:stretch>
                            <a:fillRect l="-619615" t="-1149351" r="-769" b="-2597"/>
                          </a:stretch>
                        </a:blipFill>
                      </a:tcPr>
                    </a:tc>
                    <a:extLst>
                      <a:ext uri="{0D108BD9-81ED-4DB2-BD59-A6C34878D82A}">
                        <a16:rowId xmlns:a16="http://schemas.microsoft.com/office/drawing/2014/main" val="2832034919"/>
                      </a:ext>
                    </a:extLst>
                  </a:tr>
                </a:tbl>
              </a:graphicData>
            </a:graphic>
          </p:graphicFrame>
        </mc:Fallback>
      </mc:AlternateContent>
      <p:sp>
        <p:nvSpPr>
          <p:cNvPr id="5" name="Title 1">
            <a:extLst>
              <a:ext uri="{FF2B5EF4-FFF2-40B4-BE49-F238E27FC236}">
                <a16:creationId xmlns:a16="http://schemas.microsoft.com/office/drawing/2014/main" id="{238BAE0E-759E-AFF1-78A4-DD645CA2D44D}"/>
              </a:ext>
            </a:extLst>
          </p:cNvPr>
          <p:cNvSpPr txBox="1">
            <a:spLocks/>
          </p:cNvSpPr>
          <p:nvPr/>
        </p:nvSpPr>
        <p:spPr>
          <a:xfrm>
            <a:off x="650533" y="0"/>
            <a:ext cx="10890929" cy="737397"/>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Apresentando</a:t>
            </a:r>
            <a:r>
              <a:rPr lang="en-US" dirty="0">
                <a:latin typeface="Baskerville Old Face"/>
              </a:rPr>
              <a:t> </a:t>
            </a:r>
            <a:r>
              <a:rPr lang="en-US" dirty="0" err="1">
                <a:latin typeface="Baskerville Old Face"/>
              </a:rPr>
              <a:t>os</a:t>
            </a:r>
            <a:r>
              <a:rPr lang="en-US" dirty="0">
                <a:latin typeface="Baskerville Old Face"/>
              </a:rPr>
              <a:t> </a:t>
            </a:r>
            <a:r>
              <a:rPr lang="en-US" dirty="0" err="1">
                <a:latin typeface="Baskerville Old Face"/>
              </a:rPr>
              <a:t>Resultados</a:t>
            </a:r>
            <a:endParaRPr lang="en-US" dirty="0"/>
          </a:p>
        </p:txBody>
      </p:sp>
    </p:spTree>
    <p:extLst>
      <p:ext uri="{BB962C8B-B14F-4D97-AF65-F5344CB8AC3E}">
        <p14:creationId xmlns:p14="http://schemas.microsoft.com/office/powerpoint/2010/main" val="28023740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C48B7D15-5F20-8960-CD97-B666FCAE47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rot="10800000" flipH="1" flipV="1">
            <a:off x="6096000" y="6212664"/>
            <a:ext cx="504270" cy="645336"/>
          </a:xfrm>
          <a:prstGeom prst="rect">
            <a:avLst/>
          </a:prstGeom>
        </p:spPr>
      </p:pic>
      <mc:AlternateContent xmlns:mc="http://schemas.openxmlformats.org/markup-compatibility/2006">
        <mc:Choice xmlns:a14="http://schemas.microsoft.com/office/drawing/2010/main" Requires="a14">
          <p:graphicFrame>
            <p:nvGraphicFramePr>
              <p:cNvPr id="2" name="Tabela 1">
                <a:extLst>
                  <a:ext uri="{FF2B5EF4-FFF2-40B4-BE49-F238E27FC236}">
                    <a16:creationId xmlns:a16="http://schemas.microsoft.com/office/drawing/2014/main" id="{ABB45E14-DC89-543A-4DAD-11FEE34D674D}"/>
                  </a:ext>
                </a:extLst>
              </p:cNvPr>
              <p:cNvGraphicFramePr>
                <a:graphicFrameLocks noGrp="1"/>
              </p:cNvGraphicFramePr>
              <p:nvPr>
                <p:extLst>
                  <p:ext uri="{D42A27DB-BD31-4B8C-83A1-F6EECF244321}">
                    <p14:modId xmlns:p14="http://schemas.microsoft.com/office/powerpoint/2010/main" val="3581601076"/>
                  </p:ext>
                </p:extLst>
              </p:nvPr>
            </p:nvGraphicFramePr>
            <p:xfrm>
              <a:off x="1456406" y="1678823"/>
              <a:ext cx="9334106" cy="4602480"/>
            </p:xfrm>
            <a:graphic>
              <a:graphicData uri="http://schemas.openxmlformats.org/drawingml/2006/table">
                <a:tbl>
                  <a:tblPr firstRow="1" bandRow="1">
                    <a:tableStyleId>{5940675A-B579-460E-94D1-54222C63F5DA}</a:tableStyleId>
                  </a:tblPr>
                  <a:tblGrid>
                    <a:gridCol w="1626677">
                      <a:extLst>
                        <a:ext uri="{9D8B030D-6E8A-4147-A177-3AD203B41FA5}">
                          <a16:colId xmlns:a16="http://schemas.microsoft.com/office/drawing/2014/main" val="1480140882"/>
                        </a:ext>
                      </a:extLst>
                    </a:gridCol>
                    <a:gridCol w="1626677">
                      <a:extLst>
                        <a:ext uri="{9D8B030D-6E8A-4147-A177-3AD203B41FA5}">
                          <a16:colId xmlns:a16="http://schemas.microsoft.com/office/drawing/2014/main" val="2847368243"/>
                        </a:ext>
                      </a:extLst>
                    </a:gridCol>
                    <a:gridCol w="1681652">
                      <a:extLst>
                        <a:ext uri="{9D8B030D-6E8A-4147-A177-3AD203B41FA5}">
                          <a16:colId xmlns:a16="http://schemas.microsoft.com/office/drawing/2014/main" val="2142595534"/>
                        </a:ext>
                      </a:extLst>
                    </a:gridCol>
                    <a:gridCol w="4399100">
                      <a:extLst>
                        <a:ext uri="{9D8B030D-6E8A-4147-A177-3AD203B41FA5}">
                          <a16:colId xmlns:a16="http://schemas.microsoft.com/office/drawing/2014/main" val="3188003096"/>
                        </a:ext>
                      </a:extLst>
                    </a:gridCol>
                  </a:tblGrid>
                  <a:tr h="370840">
                    <a:tc rowSpan="2">
                      <a:txBody>
                        <a:bodyPr/>
                        <a:lstStyle/>
                        <a:p>
                          <a:pPr algn="ctr"/>
                          <a:r>
                            <a:rPr lang="pt-BR" sz="2800" b="1" i="1" kern="1200" dirty="0">
                              <a:solidFill>
                                <a:schemeClr val="tx1"/>
                              </a:solidFill>
                              <a:latin typeface="Cambria Math" panose="02040503050406030204" pitchFamily="18" charset="0"/>
                              <a:ea typeface="Cambria Math" panose="02040503050406030204" pitchFamily="18" charset="0"/>
                              <a:cs typeface="+mn-cs"/>
                            </a:rPr>
                            <a:t>DADOS</a:t>
                          </a:r>
                        </a:p>
                      </a:txBody>
                      <a:tcPr anchor="ctr">
                        <a:solidFill>
                          <a:srgbClr val="66FFCC"/>
                        </a:solidFill>
                      </a:tcPr>
                    </a:tc>
                    <a:tc gridSpan="2">
                      <a:txBody>
                        <a:bodyPr/>
                        <a:lstStyle/>
                        <a:p>
                          <a:pPr algn="ctr"/>
                          <a:r>
                            <a:rPr lang="pt-BR" sz="2800" b="1" i="1" kern="1200" dirty="0">
                              <a:solidFill>
                                <a:schemeClr val="tx1"/>
                              </a:solidFill>
                              <a:latin typeface="Cambria Math" panose="02040503050406030204" pitchFamily="18" charset="0"/>
                              <a:ea typeface="Cambria Math" panose="02040503050406030204" pitchFamily="18" charset="0"/>
                              <a:cs typeface="+mn-cs"/>
                            </a:rPr>
                            <a:t>VALOR ÓTIMO</a:t>
                          </a:r>
                        </a:p>
                      </a:txBody>
                      <a:tcPr>
                        <a:solidFill>
                          <a:srgbClr val="66FFCC"/>
                        </a:solidFill>
                      </a:tcPr>
                    </a:tc>
                    <a:tc hMerge="1">
                      <a:txBody>
                        <a:bodyPr/>
                        <a:lstStyle/>
                        <a:p>
                          <a:endParaRPr lang="pt-BR" dirty="0"/>
                        </a:p>
                      </a:txBody>
                      <a:tcPr/>
                    </a:tc>
                    <a:tc rowSpan="2">
                      <a:txBody>
                        <a:bodyPr/>
                        <a:lstStyle/>
                        <a:p>
                          <a:pPr marL="0" algn="ctr" defTabSz="914400" rtl="0" eaLnBrk="1" latinLnBrk="0" hangingPunct="1"/>
                          <a:r>
                            <a:rPr lang="pt-BR" sz="2800" b="1" i="1" kern="1200" dirty="0">
                              <a:solidFill>
                                <a:schemeClr val="tx1"/>
                              </a:solidFill>
                              <a:latin typeface="Cambria Math" panose="02040503050406030204" pitchFamily="18" charset="0"/>
                              <a:ea typeface="Cambria Math" panose="02040503050406030204" pitchFamily="18" charset="0"/>
                              <a:cs typeface="+mn-cs"/>
                            </a:rPr>
                            <a:t>Diferença de distância</a:t>
                          </a:r>
                        </a:p>
                        <a:p>
                          <a:pPr marL="0" algn="ctr" defTabSz="914400" rtl="0" eaLnBrk="1" latinLnBrk="0" hangingPunct="1"/>
                          <a:r>
                            <a:rPr lang="pt-BR" sz="2800" b="1" i="1" kern="1200" dirty="0">
                              <a:solidFill>
                                <a:schemeClr val="tx1"/>
                              </a:solidFill>
                              <a:latin typeface="Cambria Math" panose="02040503050406030204" pitchFamily="18" charset="0"/>
                              <a:ea typeface="Cambria Math" panose="02040503050406030204" pitchFamily="18" charset="0"/>
                              <a:cs typeface="+mn-cs"/>
                            </a:rPr>
                            <a:t>de a. para b.</a:t>
                          </a:r>
                        </a:p>
                      </a:txBody>
                      <a:tcPr anchor="ctr">
                        <a:solidFill>
                          <a:srgbClr val="66FFCC"/>
                        </a:solidFill>
                      </a:tcPr>
                    </a:tc>
                    <a:extLst>
                      <a:ext uri="{0D108BD9-81ED-4DB2-BD59-A6C34878D82A}">
                        <a16:rowId xmlns:a16="http://schemas.microsoft.com/office/drawing/2014/main" val="2805436208"/>
                      </a:ext>
                    </a:extLst>
                  </a:tr>
                  <a:tr h="370840">
                    <a:tc vMerge="1">
                      <a:txBody>
                        <a:bodyPr/>
                        <a:lstStyle/>
                        <a:p>
                          <a:pPr marL="0" algn="ctr" defTabSz="914400" rtl="0" eaLnBrk="1" latinLnBrk="0" hangingPunct="1"/>
                          <a:endParaRPr lang="pt-BR" sz="2800" b="1" i="1" kern="1200" dirty="0">
                            <a:solidFill>
                              <a:schemeClr val="tx1"/>
                            </a:solidFill>
                            <a:latin typeface="Cambria Math" panose="02040503050406030204" pitchFamily="18" charset="0"/>
                            <a:ea typeface="Cambria Math" panose="02040503050406030204" pitchFamily="18" charset="0"/>
                            <a:cs typeface="+mn-cs"/>
                          </a:endParaRPr>
                        </a:p>
                      </a:txBody>
                      <a:tcPr>
                        <a:solidFill>
                          <a:schemeClr val="bg1"/>
                        </a:solidFill>
                      </a:tcPr>
                    </a:tc>
                    <a:tc>
                      <a:txBody>
                        <a:bodyPr/>
                        <a:lstStyle/>
                        <a:p>
                          <a:pPr marL="0" algn="ctr" defTabSz="914400" rtl="0" eaLnBrk="1" latinLnBrk="0" hangingPunct="1"/>
                          <a:r>
                            <a:rPr lang="pt-BR" sz="2800" b="1" i="1" kern="1200" dirty="0">
                              <a:solidFill>
                                <a:schemeClr val="tx1"/>
                              </a:solidFill>
                              <a:latin typeface="Cambria Math" panose="02040503050406030204" pitchFamily="18" charset="0"/>
                              <a:ea typeface="Cambria Math" panose="02040503050406030204" pitchFamily="18" charset="0"/>
                              <a:cs typeface="+mn-cs"/>
                            </a:rPr>
                            <a:t>a</a:t>
                          </a:r>
                        </a:p>
                      </a:txBody>
                      <a:tcPr>
                        <a:solidFill>
                          <a:schemeClr val="accent1">
                            <a:lumMod val="40000"/>
                            <a:lumOff val="60000"/>
                          </a:schemeClr>
                        </a:solidFill>
                      </a:tcPr>
                    </a:tc>
                    <a:tc>
                      <a:txBody>
                        <a:bodyPr/>
                        <a:lstStyle/>
                        <a:p>
                          <a:pPr marL="0" algn="ctr" defTabSz="914400" rtl="0" eaLnBrk="1" latinLnBrk="0" hangingPunct="1"/>
                          <a:r>
                            <a:rPr lang="pt-BR" sz="2800" b="1" i="1" kern="1200" dirty="0">
                              <a:solidFill>
                                <a:schemeClr val="tx1"/>
                              </a:solidFill>
                              <a:latin typeface="Cambria Math" panose="02040503050406030204" pitchFamily="18" charset="0"/>
                              <a:ea typeface="Cambria Math" panose="02040503050406030204" pitchFamily="18" charset="0"/>
                              <a:cs typeface="+mn-cs"/>
                            </a:rPr>
                            <a:t>b</a:t>
                          </a:r>
                        </a:p>
                      </a:txBody>
                      <a:tcPr>
                        <a:solidFill>
                          <a:schemeClr val="accent1">
                            <a:lumMod val="40000"/>
                            <a:lumOff val="60000"/>
                          </a:schemeClr>
                        </a:solidFill>
                      </a:tcPr>
                    </a:tc>
                    <a:tc vMerge="1">
                      <a:txBody>
                        <a:bodyPr/>
                        <a:lstStyle/>
                        <a:p>
                          <a:endParaRPr lang="pt-BR" dirty="0"/>
                        </a:p>
                      </a:txBody>
                      <a:tcPr>
                        <a:solidFill>
                          <a:schemeClr val="bg1"/>
                        </a:solidFill>
                      </a:tcPr>
                    </a:tc>
                    <a:extLst>
                      <a:ext uri="{0D108BD9-81ED-4DB2-BD59-A6C34878D82A}">
                        <a16:rowId xmlns:a16="http://schemas.microsoft.com/office/drawing/2014/main" val="3785178722"/>
                      </a:ext>
                    </a:extLst>
                  </a:tr>
                  <a:tr h="370840">
                    <a:tc>
                      <a:txBody>
                        <a:bodyPr/>
                        <a:lstStyle/>
                        <a:p>
                          <a:pPr algn="ctr"/>
                          <a:r>
                            <a:rPr lang="pt-BR" b="1" dirty="0"/>
                            <a:t>inst_20_3</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22940,30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26464,95 km</a:t>
                          </a: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pt-BR" b="1" i="1" dirty="0" smtClean="0">
                                    <a:latin typeface="Cambria Math" panose="02040503050406030204" pitchFamily="18" charset="0"/>
                                  </a:rPr>
                                  <m:t>+ </m:t>
                                </m:r>
                                <m:r>
                                  <a:rPr lang="pt-BR" b="1" i="1" dirty="0" smtClean="0">
                                    <a:latin typeface="Cambria Math" panose="02040503050406030204" pitchFamily="18" charset="0"/>
                                  </a:rPr>
                                  <m:t>𝟏𝟓</m:t>
                                </m:r>
                                <m:r>
                                  <a:rPr lang="pt-BR" b="1" i="1" dirty="0" smtClean="0">
                                    <a:latin typeface="Cambria Math" panose="02040503050406030204" pitchFamily="18" charset="0"/>
                                  </a:rPr>
                                  <m:t>,</m:t>
                                </m:r>
                                <m:r>
                                  <a:rPr lang="pt-BR" b="1" i="1" dirty="0" smtClean="0">
                                    <a:latin typeface="Cambria Math" panose="02040503050406030204" pitchFamily="18" charset="0"/>
                                  </a:rPr>
                                  <m:t>𝟑𝟔</m:t>
                                </m:r>
                                <m:r>
                                  <a:rPr lang="pt-BR" b="1" i="1" dirty="0" smtClean="0">
                                    <a:latin typeface="Cambria Math" panose="02040503050406030204" pitchFamily="18" charset="0"/>
                                  </a:rPr>
                                  <m:t>%</m:t>
                                </m:r>
                              </m:oMath>
                            </m:oMathPara>
                          </a14:m>
                          <a:endParaRPr lang="pt-BR" b="1" i="1" dirty="0"/>
                        </a:p>
                      </a:txBody>
                      <a:tcPr>
                        <a:solidFill>
                          <a:schemeClr val="bg1"/>
                        </a:solidFill>
                      </a:tcPr>
                    </a:tc>
                    <a:extLst>
                      <a:ext uri="{0D108BD9-81ED-4DB2-BD59-A6C34878D82A}">
                        <a16:rowId xmlns:a16="http://schemas.microsoft.com/office/drawing/2014/main" val="2468113890"/>
                      </a:ext>
                    </a:extLst>
                  </a:tr>
                  <a:tr h="370840">
                    <a:tc>
                      <a:txBody>
                        <a:bodyPr/>
                        <a:lstStyle/>
                        <a:p>
                          <a:pPr algn="ctr"/>
                          <a:r>
                            <a:rPr lang="pt-BR" b="1" dirty="0"/>
                            <a:t>inst_20_4</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17831,96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20690,78 km</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b="1" i="1" dirty="0" smtClean="0">
                                    <a:latin typeface="Cambria Math" panose="02040503050406030204" pitchFamily="18" charset="0"/>
                                  </a:rPr>
                                  <m:t>+ </m:t>
                                </m:r>
                                <m:r>
                                  <a:rPr lang="pt-BR" b="1" i="1" dirty="0" smtClean="0">
                                    <a:latin typeface="Cambria Math" panose="02040503050406030204" pitchFamily="18" charset="0"/>
                                  </a:rPr>
                                  <m:t>𝟏𝟔</m:t>
                                </m:r>
                                <m:r>
                                  <a:rPr lang="pt-BR" b="1" i="1" dirty="0" smtClean="0">
                                    <a:latin typeface="Cambria Math" panose="02040503050406030204" pitchFamily="18" charset="0"/>
                                  </a:rPr>
                                  <m:t>,</m:t>
                                </m:r>
                                <m:r>
                                  <a:rPr lang="pt-BR" b="1" i="1" dirty="0" smtClean="0">
                                    <a:latin typeface="Cambria Math" panose="02040503050406030204" pitchFamily="18" charset="0"/>
                                  </a:rPr>
                                  <m:t>𝟎𝟑</m:t>
                                </m:r>
                                <m:r>
                                  <a:rPr lang="pt-BR" b="1" i="1" dirty="0" smtClean="0">
                                    <a:latin typeface="Cambria Math" panose="02040503050406030204" pitchFamily="18" charset="0"/>
                                  </a:rPr>
                                  <m:t>%</m:t>
                                </m:r>
                              </m:oMath>
                            </m:oMathPara>
                          </a14:m>
                          <a:endParaRPr lang="pt-BR" b="1" i="1" dirty="0"/>
                        </a:p>
                      </a:txBody>
                      <a:tcPr>
                        <a:solidFill>
                          <a:schemeClr val="bg1"/>
                        </a:solidFill>
                      </a:tcPr>
                    </a:tc>
                    <a:extLst>
                      <a:ext uri="{0D108BD9-81ED-4DB2-BD59-A6C34878D82A}">
                        <a16:rowId xmlns:a16="http://schemas.microsoft.com/office/drawing/2014/main" val="1455296091"/>
                      </a:ext>
                    </a:extLst>
                  </a:tr>
                  <a:tr h="370840">
                    <a:tc>
                      <a:txBody>
                        <a:bodyPr/>
                        <a:lstStyle/>
                        <a:p>
                          <a:pPr algn="ctr"/>
                          <a:r>
                            <a:rPr lang="pt-BR" b="1" dirty="0"/>
                            <a:t>inst_30_4</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26897,33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30101,53 km</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b="1" i="1" dirty="0" smtClean="0">
                                    <a:latin typeface="Cambria Math" panose="02040503050406030204" pitchFamily="18" charset="0"/>
                                  </a:rPr>
                                  <m:t>+ </m:t>
                                </m:r>
                                <m:r>
                                  <a:rPr lang="pt-BR" b="1" i="1" dirty="0" smtClean="0">
                                    <a:latin typeface="Cambria Math" panose="02040503050406030204" pitchFamily="18" charset="0"/>
                                  </a:rPr>
                                  <m:t>𝟏𝟏</m:t>
                                </m:r>
                                <m:r>
                                  <a:rPr lang="pt-BR" b="1" i="1" dirty="0" smtClean="0">
                                    <a:latin typeface="Cambria Math" panose="02040503050406030204" pitchFamily="18" charset="0"/>
                                  </a:rPr>
                                  <m:t>,</m:t>
                                </m:r>
                                <m:r>
                                  <a:rPr lang="pt-BR" b="1" i="1" dirty="0" smtClean="0">
                                    <a:latin typeface="Cambria Math" panose="02040503050406030204" pitchFamily="18" charset="0"/>
                                  </a:rPr>
                                  <m:t>𝟗𝟏</m:t>
                                </m:r>
                                <m:r>
                                  <a:rPr lang="pt-BR" b="1" i="1" dirty="0" smtClean="0">
                                    <a:latin typeface="Cambria Math" panose="02040503050406030204" pitchFamily="18" charset="0"/>
                                  </a:rPr>
                                  <m:t>%</m:t>
                                </m:r>
                              </m:oMath>
                            </m:oMathPara>
                          </a14:m>
                          <a:endParaRPr lang="pt-BR" b="1" i="1" dirty="0"/>
                        </a:p>
                      </a:txBody>
                      <a:tcPr>
                        <a:solidFill>
                          <a:schemeClr val="bg1"/>
                        </a:solidFill>
                      </a:tcPr>
                    </a:tc>
                    <a:extLst>
                      <a:ext uri="{0D108BD9-81ED-4DB2-BD59-A6C34878D82A}">
                        <a16:rowId xmlns:a16="http://schemas.microsoft.com/office/drawing/2014/main" val="3192909470"/>
                      </a:ext>
                    </a:extLst>
                  </a:tr>
                  <a:tr h="370840">
                    <a:tc>
                      <a:txBody>
                        <a:bodyPr/>
                        <a:lstStyle/>
                        <a:p>
                          <a:pPr algn="ctr"/>
                          <a:r>
                            <a:rPr lang="pt-BR" b="1" dirty="0"/>
                            <a:t>inst_40_8</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27043,49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29064,79 km</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b="1" i="1" dirty="0" smtClean="0">
                                    <a:latin typeface="Cambria Math" panose="02040503050406030204" pitchFamily="18" charset="0"/>
                                  </a:rPr>
                                  <m:t>+ </m:t>
                                </m:r>
                                <m:r>
                                  <a:rPr lang="pt-BR" b="1" i="1" dirty="0" smtClean="0">
                                    <a:latin typeface="Cambria Math" panose="02040503050406030204" pitchFamily="18" charset="0"/>
                                  </a:rPr>
                                  <m:t>𝟕</m:t>
                                </m:r>
                                <m:r>
                                  <a:rPr lang="pt-BR" b="1" i="1" dirty="0" smtClean="0">
                                    <a:latin typeface="Cambria Math" panose="02040503050406030204" pitchFamily="18" charset="0"/>
                                  </a:rPr>
                                  <m:t>,</m:t>
                                </m:r>
                                <m:r>
                                  <a:rPr lang="pt-BR" b="1" i="1" dirty="0" smtClean="0">
                                    <a:latin typeface="Cambria Math" panose="02040503050406030204" pitchFamily="18" charset="0"/>
                                  </a:rPr>
                                  <m:t>𝟒𝟕</m:t>
                                </m:r>
                                <m:r>
                                  <a:rPr lang="pt-BR" b="1" i="1" dirty="0" smtClean="0">
                                    <a:latin typeface="Cambria Math" panose="02040503050406030204" pitchFamily="18" charset="0"/>
                                  </a:rPr>
                                  <m:t>%</m:t>
                                </m:r>
                              </m:oMath>
                            </m:oMathPara>
                          </a14:m>
                          <a:endParaRPr lang="pt-BR" b="1" i="1" dirty="0"/>
                        </a:p>
                      </a:txBody>
                      <a:tcPr>
                        <a:solidFill>
                          <a:schemeClr val="bg1"/>
                        </a:solidFill>
                      </a:tcPr>
                    </a:tc>
                    <a:extLst>
                      <a:ext uri="{0D108BD9-81ED-4DB2-BD59-A6C34878D82A}">
                        <a16:rowId xmlns:a16="http://schemas.microsoft.com/office/drawing/2014/main" val="2332802646"/>
                      </a:ext>
                    </a:extLst>
                  </a:tr>
                  <a:tr h="370840">
                    <a:tc>
                      <a:txBody>
                        <a:bodyPr/>
                        <a:lstStyle/>
                        <a:p>
                          <a:pPr algn="ctr"/>
                          <a:r>
                            <a:rPr lang="pt-BR" b="1" dirty="0"/>
                            <a:t>inst_40_9</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26369,69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30652,63 km</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b="1" i="1" dirty="0" smtClean="0">
                                    <a:latin typeface="Cambria Math" panose="02040503050406030204" pitchFamily="18" charset="0"/>
                                  </a:rPr>
                                  <m:t>+ </m:t>
                                </m:r>
                                <m:r>
                                  <a:rPr lang="pt-BR" b="1" i="1" dirty="0" smtClean="0">
                                    <a:latin typeface="Cambria Math" panose="02040503050406030204" pitchFamily="18" charset="0"/>
                                  </a:rPr>
                                  <m:t>𝟏𝟔</m:t>
                                </m:r>
                                <m:r>
                                  <a:rPr lang="pt-BR" b="1" i="1" dirty="0" smtClean="0">
                                    <a:latin typeface="Cambria Math" panose="02040503050406030204" pitchFamily="18" charset="0"/>
                                  </a:rPr>
                                  <m:t>,</m:t>
                                </m:r>
                                <m:r>
                                  <a:rPr lang="pt-BR" b="1" i="1" dirty="0" smtClean="0">
                                    <a:latin typeface="Cambria Math" panose="02040503050406030204" pitchFamily="18" charset="0"/>
                                  </a:rPr>
                                  <m:t>𝟐𝟒</m:t>
                                </m:r>
                                <m:r>
                                  <a:rPr lang="pt-BR" b="1" i="1" dirty="0" smtClean="0">
                                    <a:latin typeface="Cambria Math" panose="02040503050406030204" pitchFamily="18" charset="0"/>
                                  </a:rPr>
                                  <m:t>%</m:t>
                                </m:r>
                              </m:oMath>
                            </m:oMathPara>
                          </a14:m>
                          <a:endParaRPr lang="pt-BR" b="1" i="1" dirty="0"/>
                        </a:p>
                      </a:txBody>
                      <a:tcPr>
                        <a:solidFill>
                          <a:schemeClr val="bg1"/>
                        </a:solidFill>
                      </a:tcPr>
                    </a:tc>
                    <a:extLst>
                      <a:ext uri="{0D108BD9-81ED-4DB2-BD59-A6C34878D82A}">
                        <a16:rowId xmlns:a16="http://schemas.microsoft.com/office/drawing/2014/main" val="2808342539"/>
                      </a:ext>
                    </a:extLst>
                  </a:tr>
                  <a:tr h="370840">
                    <a:tc>
                      <a:txBody>
                        <a:bodyPr/>
                        <a:lstStyle/>
                        <a:p>
                          <a:pPr algn="ctr"/>
                          <a:r>
                            <a:rPr lang="pt-BR" b="1" dirty="0"/>
                            <a:t>inst_50_7</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35203,65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38362,70 km</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b="1" i="1" dirty="0" smtClean="0">
                                    <a:latin typeface="Cambria Math" panose="02040503050406030204" pitchFamily="18" charset="0"/>
                                  </a:rPr>
                                  <m:t>+ </m:t>
                                </m:r>
                                <m:r>
                                  <a:rPr lang="pt-BR" b="1" i="1" dirty="0" smtClean="0">
                                    <a:latin typeface="Cambria Math" panose="02040503050406030204" pitchFamily="18" charset="0"/>
                                  </a:rPr>
                                  <m:t>𝟖</m:t>
                                </m:r>
                                <m:r>
                                  <a:rPr lang="pt-BR" b="1" i="1" dirty="0" smtClean="0">
                                    <a:latin typeface="Cambria Math" panose="02040503050406030204" pitchFamily="18" charset="0"/>
                                  </a:rPr>
                                  <m:t>,</m:t>
                                </m:r>
                                <m:r>
                                  <a:rPr lang="pt-BR" b="1" i="1" dirty="0" smtClean="0">
                                    <a:latin typeface="Cambria Math" panose="02040503050406030204" pitchFamily="18" charset="0"/>
                                  </a:rPr>
                                  <m:t>𝟗𝟕</m:t>
                                </m:r>
                                <m:r>
                                  <a:rPr lang="pt-BR" b="1" i="1" dirty="0" smtClean="0">
                                    <a:latin typeface="Cambria Math" panose="02040503050406030204" pitchFamily="18" charset="0"/>
                                  </a:rPr>
                                  <m:t>%</m:t>
                                </m:r>
                              </m:oMath>
                            </m:oMathPara>
                          </a14:m>
                          <a:endParaRPr lang="pt-BR" b="1" i="1" dirty="0"/>
                        </a:p>
                      </a:txBody>
                      <a:tcPr>
                        <a:solidFill>
                          <a:schemeClr val="bg1"/>
                        </a:solidFill>
                      </a:tcPr>
                    </a:tc>
                    <a:extLst>
                      <a:ext uri="{0D108BD9-81ED-4DB2-BD59-A6C34878D82A}">
                        <a16:rowId xmlns:a16="http://schemas.microsoft.com/office/drawing/2014/main" val="3745404539"/>
                      </a:ext>
                    </a:extLst>
                  </a:tr>
                  <a:tr h="370840">
                    <a:tc>
                      <a:txBody>
                        <a:bodyPr/>
                        <a:lstStyle/>
                        <a:p>
                          <a:pPr algn="ctr"/>
                          <a:r>
                            <a:rPr lang="pt-BR" b="1" dirty="0"/>
                            <a:t>inst_50_10</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24248,90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28345,25 km</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b="1" i="1" dirty="0" smtClean="0">
                                    <a:latin typeface="Cambria Math" panose="02040503050406030204" pitchFamily="18" charset="0"/>
                                  </a:rPr>
                                  <m:t>+ </m:t>
                                </m:r>
                                <m:r>
                                  <a:rPr lang="pt-BR" b="1" i="1" dirty="0" smtClean="0">
                                    <a:latin typeface="Cambria Math" panose="02040503050406030204" pitchFamily="18" charset="0"/>
                                  </a:rPr>
                                  <m:t>𝟏𝟔</m:t>
                                </m:r>
                                <m:r>
                                  <a:rPr lang="pt-BR" b="1" i="1" dirty="0" smtClean="0">
                                    <a:latin typeface="Cambria Math" panose="02040503050406030204" pitchFamily="18" charset="0"/>
                                  </a:rPr>
                                  <m:t>,</m:t>
                                </m:r>
                                <m:r>
                                  <a:rPr lang="pt-BR" b="1" i="1" dirty="0" smtClean="0">
                                    <a:latin typeface="Cambria Math" panose="02040503050406030204" pitchFamily="18" charset="0"/>
                                  </a:rPr>
                                  <m:t>𝟖𝟗</m:t>
                                </m:r>
                                <m:r>
                                  <a:rPr lang="pt-BR" b="1" i="1" dirty="0" smtClean="0">
                                    <a:latin typeface="Cambria Math" panose="02040503050406030204" pitchFamily="18" charset="0"/>
                                  </a:rPr>
                                  <m:t>%</m:t>
                                </m:r>
                              </m:oMath>
                            </m:oMathPara>
                          </a14:m>
                          <a:endParaRPr lang="pt-BR" b="1" i="1" dirty="0"/>
                        </a:p>
                      </a:txBody>
                      <a:tcPr>
                        <a:solidFill>
                          <a:schemeClr val="bg1"/>
                        </a:solidFill>
                      </a:tcPr>
                    </a:tc>
                    <a:extLst>
                      <a:ext uri="{0D108BD9-81ED-4DB2-BD59-A6C34878D82A}">
                        <a16:rowId xmlns:a16="http://schemas.microsoft.com/office/drawing/2014/main" val="2051837308"/>
                      </a:ext>
                    </a:extLst>
                  </a:tr>
                  <a:tr h="370840">
                    <a:tc>
                      <a:txBody>
                        <a:bodyPr/>
                        <a:lstStyle/>
                        <a:p>
                          <a:pPr algn="ctr"/>
                          <a:r>
                            <a:rPr lang="pt-BR" b="1" dirty="0"/>
                            <a:t>inst_60_11</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34197,33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37932,20 km</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b="1" i="1" dirty="0" smtClean="0">
                                    <a:latin typeface="Cambria Math" panose="02040503050406030204" pitchFamily="18" charset="0"/>
                                  </a:rPr>
                                  <m:t>+ </m:t>
                                </m:r>
                                <m:r>
                                  <a:rPr lang="pt-BR" b="1" i="1" dirty="0" smtClean="0">
                                    <a:latin typeface="Cambria Math" panose="02040503050406030204" pitchFamily="18" charset="0"/>
                                  </a:rPr>
                                  <m:t>𝟏𝟎</m:t>
                                </m:r>
                                <m:r>
                                  <a:rPr lang="pt-BR" b="1" i="1" dirty="0" smtClean="0">
                                    <a:latin typeface="Cambria Math" panose="02040503050406030204" pitchFamily="18" charset="0"/>
                                  </a:rPr>
                                  <m:t>,</m:t>
                                </m:r>
                                <m:r>
                                  <a:rPr lang="pt-BR" b="1" i="1" dirty="0" smtClean="0">
                                    <a:latin typeface="Cambria Math" panose="02040503050406030204" pitchFamily="18" charset="0"/>
                                  </a:rPr>
                                  <m:t>𝟗𝟐</m:t>
                                </m:r>
                                <m:r>
                                  <a:rPr lang="pt-BR" b="1" i="1" dirty="0" smtClean="0">
                                    <a:latin typeface="Cambria Math" panose="02040503050406030204" pitchFamily="18" charset="0"/>
                                  </a:rPr>
                                  <m:t>%</m:t>
                                </m:r>
                              </m:oMath>
                            </m:oMathPara>
                          </a14:m>
                          <a:endParaRPr lang="pt-BR" b="1" i="1" dirty="0"/>
                        </a:p>
                      </a:txBody>
                      <a:tcPr>
                        <a:solidFill>
                          <a:schemeClr val="bg1"/>
                        </a:solidFill>
                      </a:tcPr>
                    </a:tc>
                    <a:extLst>
                      <a:ext uri="{0D108BD9-81ED-4DB2-BD59-A6C34878D82A}">
                        <a16:rowId xmlns:a16="http://schemas.microsoft.com/office/drawing/2014/main" val="4144299713"/>
                      </a:ext>
                    </a:extLst>
                  </a:tr>
                  <a:tr h="370840">
                    <a:tc>
                      <a:txBody>
                        <a:bodyPr/>
                        <a:lstStyle/>
                        <a:p>
                          <a:pPr algn="ctr"/>
                          <a:r>
                            <a:rPr lang="pt-BR" b="1" dirty="0"/>
                            <a:t>inst_60_12</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28556,53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32046,64 km</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b="1" i="1" dirty="0" smtClean="0">
                                    <a:latin typeface="Cambria Math" panose="02040503050406030204" pitchFamily="18" charset="0"/>
                                  </a:rPr>
                                  <m:t>+ </m:t>
                                </m:r>
                                <m:r>
                                  <a:rPr lang="pt-BR" b="1" i="1" dirty="0" smtClean="0">
                                    <a:latin typeface="Cambria Math" panose="02040503050406030204" pitchFamily="18" charset="0"/>
                                  </a:rPr>
                                  <m:t>𝟏𝟐</m:t>
                                </m:r>
                                <m:r>
                                  <a:rPr lang="pt-BR" b="1" i="1" dirty="0" smtClean="0">
                                    <a:latin typeface="Cambria Math" panose="02040503050406030204" pitchFamily="18" charset="0"/>
                                  </a:rPr>
                                  <m:t>,</m:t>
                                </m:r>
                                <m:r>
                                  <a:rPr lang="pt-BR" b="1" i="1" dirty="0" smtClean="0">
                                    <a:latin typeface="Cambria Math" panose="02040503050406030204" pitchFamily="18" charset="0"/>
                                  </a:rPr>
                                  <m:t>𝟐𝟐</m:t>
                                </m:r>
                                <m:r>
                                  <a:rPr lang="pt-BR" b="1" i="1" dirty="0" smtClean="0">
                                    <a:latin typeface="Cambria Math" panose="02040503050406030204" pitchFamily="18" charset="0"/>
                                  </a:rPr>
                                  <m:t>%</m:t>
                                </m:r>
                              </m:oMath>
                            </m:oMathPara>
                          </a14:m>
                          <a:endParaRPr lang="pt-BR" b="1" i="1" dirty="0"/>
                        </a:p>
                      </a:txBody>
                      <a:tcPr>
                        <a:solidFill>
                          <a:schemeClr val="bg1"/>
                        </a:solidFill>
                      </a:tcPr>
                    </a:tc>
                    <a:extLst>
                      <a:ext uri="{0D108BD9-81ED-4DB2-BD59-A6C34878D82A}">
                        <a16:rowId xmlns:a16="http://schemas.microsoft.com/office/drawing/2014/main" val="3064014490"/>
                      </a:ext>
                    </a:extLst>
                  </a:tr>
                </a:tbl>
              </a:graphicData>
            </a:graphic>
          </p:graphicFrame>
        </mc:Choice>
        <mc:Fallback>
          <p:graphicFrame>
            <p:nvGraphicFramePr>
              <p:cNvPr id="2" name="Tabela 1">
                <a:extLst>
                  <a:ext uri="{FF2B5EF4-FFF2-40B4-BE49-F238E27FC236}">
                    <a16:creationId xmlns:a16="http://schemas.microsoft.com/office/drawing/2014/main" id="{ABB45E14-DC89-543A-4DAD-11FEE34D674D}"/>
                  </a:ext>
                </a:extLst>
              </p:cNvPr>
              <p:cNvGraphicFramePr>
                <a:graphicFrameLocks noGrp="1"/>
              </p:cNvGraphicFramePr>
              <p:nvPr>
                <p:extLst>
                  <p:ext uri="{D42A27DB-BD31-4B8C-83A1-F6EECF244321}">
                    <p14:modId xmlns:p14="http://schemas.microsoft.com/office/powerpoint/2010/main" val="3581601076"/>
                  </p:ext>
                </p:extLst>
              </p:nvPr>
            </p:nvGraphicFramePr>
            <p:xfrm>
              <a:off x="1456406" y="1678823"/>
              <a:ext cx="9334106" cy="4602480"/>
            </p:xfrm>
            <a:graphic>
              <a:graphicData uri="http://schemas.openxmlformats.org/drawingml/2006/table">
                <a:tbl>
                  <a:tblPr firstRow="1" bandRow="1">
                    <a:tableStyleId>{5940675A-B579-460E-94D1-54222C63F5DA}</a:tableStyleId>
                  </a:tblPr>
                  <a:tblGrid>
                    <a:gridCol w="1626677">
                      <a:extLst>
                        <a:ext uri="{9D8B030D-6E8A-4147-A177-3AD203B41FA5}">
                          <a16:colId xmlns:a16="http://schemas.microsoft.com/office/drawing/2014/main" val="1480140882"/>
                        </a:ext>
                      </a:extLst>
                    </a:gridCol>
                    <a:gridCol w="1626677">
                      <a:extLst>
                        <a:ext uri="{9D8B030D-6E8A-4147-A177-3AD203B41FA5}">
                          <a16:colId xmlns:a16="http://schemas.microsoft.com/office/drawing/2014/main" val="2847368243"/>
                        </a:ext>
                      </a:extLst>
                    </a:gridCol>
                    <a:gridCol w="1681652">
                      <a:extLst>
                        <a:ext uri="{9D8B030D-6E8A-4147-A177-3AD203B41FA5}">
                          <a16:colId xmlns:a16="http://schemas.microsoft.com/office/drawing/2014/main" val="2142595534"/>
                        </a:ext>
                      </a:extLst>
                    </a:gridCol>
                    <a:gridCol w="4399100">
                      <a:extLst>
                        <a:ext uri="{9D8B030D-6E8A-4147-A177-3AD203B41FA5}">
                          <a16:colId xmlns:a16="http://schemas.microsoft.com/office/drawing/2014/main" val="3188003096"/>
                        </a:ext>
                      </a:extLst>
                    </a:gridCol>
                  </a:tblGrid>
                  <a:tr h="518160">
                    <a:tc rowSpan="2">
                      <a:txBody>
                        <a:bodyPr/>
                        <a:lstStyle/>
                        <a:p>
                          <a:pPr algn="ctr"/>
                          <a:r>
                            <a:rPr lang="pt-BR" sz="2800" b="1" i="1" kern="1200" dirty="0">
                              <a:solidFill>
                                <a:schemeClr val="tx1"/>
                              </a:solidFill>
                              <a:latin typeface="Cambria Math" panose="02040503050406030204" pitchFamily="18" charset="0"/>
                              <a:ea typeface="Cambria Math" panose="02040503050406030204" pitchFamily="18" charset="0"/>
                              <a:cs typeface="+mn-cs"/>
                            </a:rPr>
                            <a:t>DADOS</a:t>
                          </a:r>
                        </a:p>
                      </a:txBody>
                      <a:tcPr anchor="ctr">
                        <a:solidFill>
                          <a:srgbClr val="66FFCC"/>
                        </a:solidFill>
                      </a:tcPr>
                    </a:tc>
                    <a:tc gridSpan="2">
                      <a:txBody>
                        <a:bodyPr/>
                        <a:lstStyle/>
                        <a:p>
                          <a:pPr algn="ctr"/>
                          <a:r>
                            <a:rPr lang="pt-BR" sz="2800" b="1" i="1" kern="1200" dirty="0">
                              <a:solidFill>
                                <a:schemeClr val="tx1"/>
                              </a:solidFill>
                              <a:latin typeface="Cambria Math" panose="02040503050406030204" pitchFamily="18" charset="0"/>
                              <a:ea typeface="Cambria Math" panose="02040503050406030204" pitchFamily="18" charset="0"/>
                              <a:cs typeface="+mn-cs"/>
                            </a:rPr>
                            <a:t>VALOR ÓTIMO</a:t>
                          </a:r>
                        </a:p>
                      </a:txBody>
                      <a:tcPr>
                        <a:solidFill>
                          <a:srgbClr val="66FFCC"/>
                        </a:solidFill>
                      </a:tcPr>
                    </a:tc>
                    <a:tc hMerge="1">
                      <a:txBody>
                        <a:bodyPr/>
                        <a:lstStyle/>
                        <a:p>
                          <a:endParaRPr lang="pt-BR" dirty="0"/>
                        </a:p>
                      </a:txBody>
                      <a:tcPr/>
                    </a:tc>
                    <a:tc rowSpan="2">
                      <a:txBody>
                        <a:bodyPr/>
                        <a:lstStyle/>
                        <a:p>
                          <a:pPr marL="0" algn="ctr" defTabSz="914400" rtl="0" eaLnBrk="1" latinLnBrk="0" hangingPunct="1"/>
                          <a:r>
                            <a:rPr lang="pt-BR" sz="2800" b="1" i="1" kern="1200" dirty="0">
                              <a:solidFill>
                                <a:schemeClr val="tx1"/>
                              </a:solidFill>
                              <a:latin typeface="Cambria Math" panose="02040503050406030204" pitchFamily="18" charset="0"/>
                              <a:ea typeface="Cambria Math" panose="02040503050406030204" pitchFamily="18" charset="0"/>
                              <a:cs typeface="+mn-cs"/>
                            </a:rPr>
                            <a:t>Diferença de distância</a:t>
                          </a:r>
                        </a:p>
                        <a:p>
                          <a:pPr marL="0" algn="ctr" defTabSz="914400" rtl="0" eaLnBrk="1" latinLnBrk="0" hangingPunct="1"/>
                          <a:r>
                            <a:rPr lang="pt-BR" sz="2800" b="1" i="1" kern="1200" dirty="0">
                              <a:solidFill>
                                <a:schemeClr val="tx1"/>
                              </a:solidFill>
                              <a:latin typeface="Cambria Math" panose="02040503050406030204" pitchFamily="18" charset="0"/>
                              <a:ea typeface="Cambria Math" panose="02040503050406030204" pitchFamily="18" charset="0"/>
                              <a:cs typeface="+mn-cs"/>
                            </a:rPr>
                            <a:t>de a. para b.</a:t>
                          </a:r>
                        </a:p>
                      </a:txBody>
                      <a:tcPr anchor="ctr">
                        <a:solidFill>
                          <a:srgbClr val="66FFCC"/>
                        </a:solidFill>
                      </a:tcPr>
                    </a:tc>
                    <a:extLst>
                      <a:ext uri="{0D108BD9-81ED-4DB2-BD59-A6C34878D82A}">
                        <a16:rowId xmlns:a16="http://schemas.microsoft.com/office/drawing/2014/main" val="2805436208"/>
                      </a:ext>
                    </a:extLst>
                  </a:tr>
                  <a:tr h="518160">
                    <a:tc vMerge="1">
                      <a:txBody>
                        <a:bodyPr/>
                        <a:lstStyle/>
                        <a:p>
                          <a:pPr marL="0" algn="ctr" defTabSz="914400" rtl="0" eaLnBrk="1" latinLnBrk="0" hangingPunct="1"/>
                          <a:endParaRPr lang="pt-BR" sz="2800" b="1" i="1" kern="1200" dirty="0">
                            <a:solidFill>
                              <a:schemeClr val="tx1"/>
                            </a:solidFill>
                            <a:latin typeface="Cambria Math" panose="02040503050406030204" pitchFamily="18" charset="0"/>
                            <a:ea typeface="Cambria Math" panose="02040503050406030204" pitchFamily="18" charset="0"/>
                            <a:cs typeface="+mn-cs"/>
                          </a:endParaRPr>
                        </a:p>
                      </a:txBody>
                      <a:tcPr>
                        <a:solidFill>
                          <a:schemeClr val="bg1"/>
                        </a:solidFill>
                      </a:tcPr>
                    </a:tc>
                    <a:tc>
                      <a:txBody>
                        <a:bodyPr/>
                        <a:lstStyle/>
                        <a:p>
                          <a:pPr marL="0" algn="ctr" defTabSz="914400" rtl="0" eaLnBrk="1" latinLnBrk="0" hangingPunct="1"/>
                          <a:r>
                            <a:rPr lang="pt-BR" sz="2800" b="1" i="1" kern="1200" dirty="0">
                              <a:solidFill>
                                <a:schemeClr val="tx1"/>
                              </a:solidFill>
                              <a:latin typeface="Cambria Math" panose="02040503050406030204" pitchFamily="18" charset="0"/>
                              <a:ea typeface="Cambria Math" panose="02040503050406030204" pitchFamily="18" charset="0"/>
                              <a:cs typeface="+mn-cs"/>
                            </a:rPr>
                            <a:t>a</a:t>
                          </a:r>
                        </a:p>
                      </a:txBody>
                      <a:tcPr>
                        <a:solidFill>
                          <a:schemeClr val="accent1">
                            <a:lumMod val="40000"/>
                            <a:lumOff val="60000"/>
                          </a:schemeClr>
                        </a:solidFill>
                      </a:tcPr>
                    </a:tc>
                    <a:tc>
                      <a:txBody>
                        <a:bodyPr/>
                        <a:lstStyle/>
                        <a:p>
                          <a:pPr marL="0" algn="ctr" defTabSz="914400" rtl="0" eaLnBrk="1" latinLnBrk="0" hangingPunct="1"/>
                          <a:r>
                            <a:rPr lang="pt-BR" sz="2800" b="1" i="1" kern="1200" dirty="0">
                              <a:solidFill>
                                <a:schemeClr val="tx1"/>
                              </a:solidFill>
                              <a:latin typeface="Cambria Math" panose="02040503050406030204" pitchFamily="18" charset="0"/>
                              <a:ea typeface="Cambria Math" panose="02040503050406030204" pitchFamily="18" charset="0"/>
                              <a:cs typeface="+mn-cs"/>
                            </a:rPr>
                            <a:t>b</a:t>
                          </a:r>
                        </a:p>
                      </a:txBody>
                      <a:tcPr>
                        <a:solidFill>
                          <a:schemeClr val="accent1">
                            <a:lumMod val="40000"/>
                            <a:lumOff val="60000"/>
                          </a:schemeClr>
                        </a:solidFill>
                      </a:tcPr>
                    </a:tc>
                    <a:tc vMerge="1">
                      <a:txBody>
                        <a:bodyPr/>
                        <a:lstStyle/>
                        <a:p>
                          <a:endParaRPr lang="pt-BR" dirty="0"/>
                        </a:p>
                      </a:txBody>
                      <a:tcPr>
                        <a:solidFill>
                          <a:schemeClr val="bg1"/>
                        </a:solidFill>
                      </a:tcPr>
                    </a:tc>
                    <a:extLst>
                      <a:ext uri="{0D108BD9-81ED-4DB2-BD59-A6C34878D82A}">
                        <a16:rowId xmlns:a16="http://schemas.microsoft.com/office/drawing/2014/main" val="3785178722"/>
                      </a:ext>
                    </a:extLst>
                  </a:tr>
                  <a:tr h="396240">
                    <a:tc>
                      <a:txBody>
                        <a:bodyPr/>
                        <a:lstStyle/>
                        <a:p>
                          <a:pPr algn="ctr"/>
                          <a:r>
                            <a:rPr lang="pt-BR" b="1" dirty="0"/>
                            <a:t>inst_20_3</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22940,30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26464,95 km</a:t>
                          </a:r>
                        </a:p>
                      </a:txBody>
                      <a:tcPr>
                        <a:solidFill>
                          <a:schemeClr val="bg1"/>
                        </a:solidFill>
                      </a:tcPr>
                    </a:tc>
                    <a:tc>
                      <a:txBody>
                        <a:bodyPr/>
                        <a:lstStyle/>
                        <a:p>
                          <a:endParaRPr lang="pt-BR"/>
                        </a:p>
                      </a:txBody>
                      <a:tcPr>
                        <a:blipFill>
                          <a:blip r:embed="rId4"/>
                          <a:stretch>
                            <a:fillRect l="-112465" t="-276923" r="-277" b="-827692"/>
                          </a:stretch>
                        </a:blipFill>
                      </a:tcPr>
                    </a:tc>
                    <a:extLst>
                      <a:ext uri="{0D108BD9-81ED-4DB2-BD59-A6C34878D82A}">
                        <a16:rowId xmlns:a16="http://schemas.microsoft.com/office/drawing/2014/main" val="2468113890"/>
                      </a:ext>
                    </a:extLst>
                  </a:tr>
                  <a:tr h="396240">
                    <a:tc>
                      <a:txBody>
                        <a:bodyPr/>
                        <a:lstStyle/>
                        <a:p>
                          <a:pPr algn="ctr"/>
                          <a:r>
                            <a:rPr lang="pt-BR" b="1" dirty="0"/>
                            <a:t>inst_20_4</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17831,96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20690,78 km</a:t>
                          </a:r>
                        </a:p>
                      </a:txBody>
                      <a:tcPr>
                        <a:solidFill>
                          <a:schemeClr val="bg1"/>
                        </a:solidFill>
                      </a:tcPr>
                    </a:tc>
                    <a:tc>
                      <a:txBody>
                        <a:bodyPr/>
                        <a:lstStyle/>
                        <a:p>
                          <a:endParaRPr lang="pt-BR"/>
                        </a:p>
                      </a:txBody>
                      <a:tcPr>
                        <a:blipFill>
                          <a:blip r:embed="rId4"/>
                          <a:stretch>
                            <a:fillRect l="-112465" t="-376923" r="-277" b="-727692"/>
                          </a:stretch>
                        </a:blipFill>
                      </a:tcPr>
                    </a:tc>
                    <a:extLst>
                      <a:ext uri="{0D108BD9-81ED-4DB2-BD59-A6C34878D82A}">
                        <a16:rowId xmlns:a16="http://schemas.microsoft.com/office/drawing/2014/main" val="1455296091"/>
                      </a:ext>
                    </a:extLst>
                  </a:tr>
                  <a:tr h="396240">
                    <a:tc>
                      <a:txBody>
                        <a:bodyPr/>
                        <a:lstStyle/>
                        <a:p>
                          <a:pPr algn="ctr"/>
                          <a:r>
                            <a:rPr lang="pt-BR" b="1" dirty="0"/>
                            <a:t>inst_30_4</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26897,33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30101,53 km</a:t>
                          </a:r>
                        </a:p>
                      </a:txBody>
                      <a:tcPr>
                        <a:solidFill>
                          <a:schemeClr val="bg1"/>
                        </a:solidFill>
                      </a:tcPr>
                    </a:tc>
                    <a:tc>
                      <a:txBody>
                        <a:bodyPr/>
                        <a:lstStyle/>
                        <a:p>
                          <a:endParaRPr lang="pt-BR"/>
                        </a:p>
                      </a:txBody>
                      <a:tcPr>
                        <a:blipFill>
                          <a:blip r:embed="rId4"/>
                          <a:stretch>
                            <a:fillRect l="-112465" t="-476923" r="-277" b="-627692"/>
                          </a:stretch>
                        </a:blipFill>
                      </a:tcPr>
                    </a:tc>
                    <a:extLst>
                      <a:ext uri="{0D108BD9-81ED-4DB2-BD59-A6C34878D82A}">
                        <a16:rowId xmlns:a16="http://schemas.microsoft.com/office/drawing/2014/main" val="3192909470"/>
                      </a:ext>
                    </a:extLst>
                  </a:tr>
                  <a:tr h="396240">
                    <a:tc>
                      <a:txBody>
                        <a:bodyPr/>
                        <a:lstStyle/>
                        <a:p>
                          <a:pPr algn="ctr"/>
                          <a:r>
                            <a:rPr lang="pt-BR" b="1" dirty="0"/>
                            <a:t>inst_40_8</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27043,49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29064,79 km</a:t>
                          </a:r>
                        </a:p>
                      </a:txBody>
                      <a:tcPr>
                        <a:solidFill>
                          <a:schemeClr val="bg1"/>
                        </a:solidFill>
                      </a:tcPr>
                    </a:tc>
                    <a:tc>
                      <a:txBody>
                        <a:bodyPr/>
                        <a:lstStyle/>
                        <a:p>
                          <a:endParaRPr lang="pt-BR"/>
                        </a:p>
                      </a:txBody>
                      <a:tcPr>
                        <a:blipFill>
                          <a:blip r:embed="rId4"/>
                          <a:stretch>
                            <a:fillRect l="-112465" t="-568182" r="-277" b="-518182"/>
                          </a:stretch>
                        </a:blipFill>
                      </a:tcPr>
                    </a:tc>
                    <a:extLst>
                      <a:ext uri="{0D108BD9-81ED-4DB2-BD59-A6C34878D82A}">
                        <a16:rowId xmlns:a16="http://schemas.microsoft.com/office/drawing/2014/main" val="2332802646"/>
                      </a:ext>
                    </a:extLst>
                  </a:tr>
                  <a:tr h="396240">
                    <a:tc>
                      <a:txBody>
                        <a:bodyPr/>
                        <a:lstStyle/>
                        <a:p>
                          <a:pPr algn="ctr"/>
                          <a:r>
                            <a:rPr lang="pt-BR" b="1" dirty="0"/>
                            <a:t>inst_40_9</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26369,69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30652,63 km</a:t>
                          </a:r>
                        </a:p>
                      </a:txBody>
                      <a:tcPr>
                        <a:solidFill>
                          <a:schemeClr val="bg1"/>
                        </a:solidFill>
                      </a:tcPr>
                    </a:tc>
                    <a:tc>
                      <a:txBody>
                        <a:bodyPr/>
                        <a:lstStyle/>
                        <a:p>
                          <a:endParaRPr lang="pt-BR"/>
                        </a:p>
                      </a:txBody>
                      <a:tcPr>
                        <a:blipFill>
                          <a:blip r:embed="rId4"/>
                          <a:stretch>
                            <a:fillRect l="-112465" t="-678462" r="-277" b="-426154"/>
                          </a:stretch>
                        </a:blipFill>
                      </a:tcPr>
                    </a:tc>
                    <a:extLst>
                      <a:ext uri="{0D108BD9-81ED-4DB2-BD59-A6C34878D82A}">
                        <a16:rowId xmlns:a16="http://schemas.microsoft.com/office/drawing/2014/main" val="2808342539"/>
                      </a:ext>
                    </a:extLst>
                  </a:tr>
                  <a:tr h="396240">
                    <a:tc>
                      <a:txBody>
                        <a:bodyPr/>
                        <a:lstStyle/>
                        <a:p>
                          <a:pPr algn="ctr"/>
                          <a:r>
                            <a:rPr lang="pt-BR" b="1" dirty="0"/>
                            <a:t>inst_50_7</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35203,65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38362,70 km</a:t>
                          </a:r>
                        </a:p>
                      </a:txBody>
                      <a:tcPr>
                        <a:solidFill>
                          <a:schemeClr val="bg1"/>
                        </a:solidFill>
                      </a:tcPr>
                    </a:tc>
                    <a:tc>
                      <a:txBody>
                        <a:bodyPr/>
                        <a:lstStyle/>
                        <a:p>
                          <a:endParaRPr lang="pt-BR"/>
                        </a:p>
                      </a:txBody>
                      <a:tcPr>
                        <a:blipFill>
                          <a:blip r:embed="rId4"/>
                          <a:stretch>
                            <a:fillRect l="-112465" t="-778462" r="-277" b="-326154"/>
                          </a:stretch>
                        </a:blipFill>
                      </a:tcPr>
                    </a:tc>
                    <a:extLst>
                      <a:ext uri="{0D108BD9-81ED-4DB2-BD59-A6C34878D82A}">
                        <a16:rowId xmlns:a16="http://schemas.microsoft.com/office/drawing/2014/main" val="3745404539"/>
                      </a:ext>
                    </a:extLst>
                  </a:tr>
                  <a:tr h="396240">
                    <a:tc>
                      <a:txBody>
                        <a:bodyPr/>
                        <a:lstStyle/>
                        <a:p>
                          <a:pPr algn="ctr"/>
                          <a:r>
                            <a:rPr lang="pt-BR" b="1" dirty="0"/>
                            <a:t>inst_50_10</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24248,90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28345,25 km</a:t>
                          </a:r>
                        </a:p>
                      </a:txBody>
                      <a:tcPr>
                        <a:solidFill>
                          <a:schemeClr val="bg1"/>
                        </a:solidFill>
                      </a:tcPr>
                    </a:tc>
                    <a:tc>
                      <a:txBody>
                        <a:bodyPr/>
                        <a:lstStyle/>
                        <a:p>
                          <a:endParaRPr lang="pt-BR"/>
                        </a:p>
                      </a:txBody>
                      <a:tcPr>
                        <a:blipFill>
                          <a:blip r:embed="rId4"/>
                          <a:stretch>
                            <a:fillRect l="-112465" t="-878462" r="-277" b="-226154"/>
                          </a:stretch>
                        </a:blipFill>
                      </a:tcPr>
                    </a:tc>
                    <a:extLst>
                      <a:ext uri="{0D108BD9-81ED-4DB2-BD59-A6C34878D82A}">
                        <a16:rowId xmlns:a16="http://schemas.microsoft.com/office/drawing/2014/main" val="2051837308"/>
                      </a:ext>
                    </a:extLst>
                  </a:tr>
                  <a:tr h="396240">
                    <a:tc>
                      <a:txBody>
                        <a:bodyPr/>
                        <a:lstStyle/>
                        <a:p>
                          <a:pPr algn="ctr"/>
                          <a:r>
                            <a:rPr lang="pt-BR" b="1" dirty="0"/>
                            <a:t>inst_60_11</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34197,33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37932,20 km</a:t>
                          </a:r>
                        </a:p>
                      </a:txBody>
                      <a:tcPr>
                        <a:solidFill>
                          <a:schemeClr val="bg1"/>
                        </a:solidFill>
                      </a:tcPr>
                    </a:tc>
                    <a:tc>
                      <a:txBody>
                        <a:bodyPr/>
                        <a:lstStyle/>
                        <a:p>
                          <a:endParaRPr lang="pt-BR"/>
                        </a:p>
                      </a:txBody>
                      <a:tcPr>
                        <a:blipFill>
                          <a:blip r:embed="rId4"/>
                          <a:stretch>
                            <a:fillRect l="-112465" t="-978462" r="-277" b="-126154"/>
                          </a:stretch>
                        </a:blipFill>
                      </a:tcPr>
                    </a:tc>
                    <a:extLst>
                      <a:ext uri="{0D108BD9-81ED-4DB2-BD59-A6C34878D82A}">
                        <a16:rowId xmlns:a16="http://schemas.microsoft.com/office/drawing/2014/main" val="4144299713"/>
                      </a:ext>
                    </a:extLst>
                  </a:tr>
                  <a:tr h="396240">
                    <a:tc>
                      <a:txBody>
                        <a:bodyPr/>
                        <a:lstStyle/>
                        <a:p>
                          <a:pPr algn="ctr"/>
                          <a:r>
                            <a:rPr lang="pt-BR" b="1" dirty="0"/>
                            <a:t>inst_60_12</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28556,53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32046,64 km</a:t>
                          </a:r>
                        </a:p>
                      </a:txBody>
                      <a:tcPr>
                        <a:solidFill>
                          <a:schemeClr val="bg1"/>
                        </a:solidFill>
                      </a:tcPr>
                    </a:tc>
                    <a:tc>
                      <a:txBody>
                        <a:bodyPr/>
                        <a:lstStyle/>
                        <a:p>
                          <a:endParaRPr lang="pt-BR"/>
                        </a:p>
                      </a:txBody>
                      <a:tcPr>
                        <a:blipFill>
                          <a:blip r:embed="rId4"/>
                          <a:stretch>
                            <a:fillRect l="-112465" t="-1078462" r="-277" b="-26154"/>
                          </a:stretch>
                        </a:blipFill>
                      </a:tcPr>
                    </a:tc>
                    <a:extLst>
                      <a:ext uri="{0D108BD9-81ED-4DB2-BD59-A6C34878D82A}">
                        <a16:rowId xmlns:a16="http://schemas.microsoft.com/office/drawing/2014/main" val="3064014490"/>
                      </a:ext>
                    </a:extLst>
                  </a:tr>
                </a:tbl>
              </a:graphicData>
            </a:graphic>
          </p:graphicFrame>
        </mc:Fallback>
      </mc:AlternateContent>
      <p:sp>
        <p:nvSpPr>
          <p:cNvPr id="6" name="Title 1">
            <a:extLst>
              <a:ext uri="{FF2B5EF4-FFF2-40B4-BE49-F238E27FC236}">
                <a16:creationId xmlns:a16="http://schemas.microsoft.com/office/drawing/2014/main" id="{A9C4B53D-E766-B5EC-9CE8-56CA62C8F1FF}"/>
              </a:ext>
            </a:extLst>
          </p:cNvPr>
          <p:cNvSpPr txBox="1">
            <a:spLocks/>
          </p:cNvSpPr>
          <p:nvPr/>
        </p:nvSpPr>
        <p:spPr>
          <a:xfrm>
            <a:off x="677995" y="206053"/>
            <a:ext cx="10890929" cy="737397"/>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Apresentando</a:t>
            </a:r>
            <a:r>
              <a:rPr lang="en-US" dirty="0">
                <a:latin typeface="Baskerville Old Face"/>
              </a:rPr>
              <a:t> </a:t>
            </a:r>
            <a:r>
              <a:rPr lang="en-US" dirty="0" err="1">
                <a:latin typeface="Baskerville Old Face"/>
              </a:rPr>
              <a:t>os</a:t>
            </a:r>
            <a:r>
              <a:rPr lang="en-US" dirty="0">
                <a:latin typeface="Baskerville Old Face"/>
              </a:rPr>
              <a:t> </a:t>
            </a:r>
            <a:r>
              <a:rPr lang="en-US" dirty="0" err="1">
                <a:latin typeface="Baskerville Old Face"/>
              </a:rPr>
              <a:t>Resultados</a:t>
            </a:r>
            <a:endParaRPr lang="en-US" dirty="0"/>
          </a:p>
        </p:txBody>
      </p:sp>
    </p:spTree>
    <p:extLst>
      <p:ext uri="{BB962C8B-B14F-4D97-AF65-F5344CB8AC3E}">
        <p14:creationId xmlns:p14="http://schemas.microsoft.com/office/powerpoint/2010/main" val="4262621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9C4B53D-E766-B5EC-9CE8-56CA62C8F1FF}"/>
              </a:ext>
            </a:extLst>
          </p:cNvPr>
          <p:cNvSpPr txBox="1">
            <a:spLocks/>
          </p:cNvSpPr>
          <p:nvPr/>
        </p:nvSpPr>
        <p:spPr>
          <a:xfrm>
            <a:off x="677995" y="206053"/>
            <a:ext cx="10890929" cy="737397"/>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Apresentando</a:t>
            </a:r>
            <a:r>
              <a:rPr lang="en-US" dirty="0">
                <a:latin typeface="Baskerville Old Face"/>
              </a:rPr>
              <a:t> </a:t>
            </a:r>
            <a:r>
              <a:rPr lang="en-US" dirty="0" err="1">
                <a:latin typeface="Baskerville Old Face"/>
              </a:rPr>
              <a:t>os</a:t>
            </a:r>
            <a:r>
              <a:rPr lang="en-US" dirty="0">
                <a:latin typeface="Baskerville Old Face"/>
              </a:rPr>
              <a:t> </a:t>
            </a:r>
            <a:r>
              <a:rPr lang="en-US" dirty="0" err="1">
                <a:latin typeface="Baskerville Old Face"/>
              </a:rPr>
              <a:t>Resultados</a:t>
            </a:r>
            <a:endParaRPr lang="en-US" dirty="0"/>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AEB16C83-76DC-01F9-975F-F5E9D421804E}"/>
                  </a:ext>
                </a:extLst>
              </p:cNvPr>
              <p:cNvSpPr txBox="1"/>
              <p:nvPr/>
            </p:nvSpPr>
            <p:spPr>
              <a:xfrm>
                <a:off x="709125" y="1343608"/>
                <a:ext cx="10773748" cy="2805896"/>
              </a:xfrm>
              <a:prstGeom prst="rect">
                <a:avLst/>
              </a:prstGeom>
              <a:noFill/>
            </p:spPr>
            <p:txBody>
              <a:bodyPr wrap="square" rtlCol="0">
                <a:spAutoFit/>
              </a:bodyPr>
              <a:lstStyle/>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Podemos concluir com os resultados apresentados que, ao tentar aproximar as distâncias percorridas por cada um dos CDs, temos um aumento de em média </a:t>
                </a:r>
                <a14:m>
                  <m:oMath xmlns:m="http://schemas.openxmlformats.org/officeDocument/2006/math">
                    <m:r>
                      <a:rPr lang="pt-BR" sz="2800" b="0" i="1" smtClean="0">
                        <a:latin typeface="Cambria Math" panose="02040503050406030204" pitchFamily="18" charset="0"/>
                        <a:ea typeface="Cambria Math" panose="02040503050406030204" pitchFamily="18" charset="0"/>
                      </a:rPr>
                      <m:t>12,22%</m:t>
                    </m:r>
                  </m:oMath>
                </a14:m>
                <a:r>
                  <a:rPr lang="pt-BR" sz="2800" dirty="0">
                    <a:latin typeface="Cambria Math" panose="02040503050406030204" pitchFamily="18" charset="0"/>
                    <a:ea typeface="Cambria Math" panose="02040503050406030204" pitchFamily="18" charset="0"/>
                  </a:rPr>
                  <a:t> de distância total percorrida por todos os CDs</a:t>
                </a: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Além disso, temos um aumento considerável no tempo de execução do algoritmo</a:t>
                </a:r>
              </a:p>
            </p:txBody>
          </p:sp>
        </mc:Choice>
        <mc:Fallback xmlns="">
          <p:sp>
            <p:nvSpPr>
              <p:cNvPr id="3" name="CaixaDeTexto 2">
                <a:extLst>
                  <a:ext uri="{FF2B5EF4-FFF2-40B4-BE49-F238E27FC236}">
                    <a16:creationId xmlns:a16="http://schemas.microsoft.com/office/drawing/2014/main" id="{AEB16C83-76DC-01F9-975F-F5E9D421804E}"/>
                  </a:ext>
                </a:extLst>
              </p:cNvPr>
              <p:cNvSpPr txBox="1">
                <a:spLocks noRot="1" noChangeAspect="1" noMove="1" noResize="1" noEditPoints="1" noAdjustHandles="1" noChangeArrowheads="1" noChangeShapeType="1" noTextEdit="1"/>
              </p:cNvSpPr>
              <p:nvPr/>
            </p:nvSpPr>
            <p:spPr>
              <a:xfrm>
                <a:off x="709125" y="1343608"/>
                <a:ext cx="10773748" cy="2805896"/>
              </a:xfrm>
              <a:prstGeom prst="rect">
                <a:avLst/>
              </a:prstGeom>
              <a:blipFill>
                <a:blip r:embed="rId3"/>
                <a:stretch>
                  <a:fillRect l="-1018" t="-2169" b="-4989"/>
                </a:stretch>
              </a:blipFill>
            </p:spPr>
            <p:txBody>
              <a:bodyPr/>
              <a:lstStyle/>
              <a:p>
                <a:r>
                  <a:rPr lang="en-US">
                    <a:noFill/>
                  </a:rPr>
                  <a:t> </a:t>
                </a:r>
              </a:p>
            </p:txBody>
          </p:sp>
        </mc:Fallback>
      </mc:AlternateContent>
      <p:pic>
        <p:nvPicPr>
          <p:cNvPr id="8" name="Imagem 7">
            <a:extLst>
              <a:ext uri="{FF2B5EF4-FFF2-40B4-BE49-F238E27FC236}">
                <a16:creationId xmlns:a16="http://schemas.microsoft.com/office/drawing/2014/main" id="{87FFEAD5-0E69-C7F0-0305-F8FB6E7F806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10800000" flipH="1" flipV="1">
            <a:off x="6096000" y="6212664"/>
            <a:ext cx="504270" cy="645336"/>
          </a:xfrm>
          <a:prstGeom prst="rect">
            <a:avLst/>
          </a:prstGeom>
        </p:spPr>
      </p:pic>
    </p:spTree>
    <p:extLst>
      <p:ext uri="{BB962C8B-B14F-4D97-AF65-F5344CB8AC3E}">
        <p14:creationId xmlns:p14="http://schemas.microsoft.com/office/powerpoint/2010/main" val="3766431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minhão na estrada na zona rural">
            <a:extLst>
              <a:ext uri="{FF2B5EF4-FFF2-40B4-BE49-F238E27FC236}">
                <a16:creationId xmlns:a16="http://schemas.microsoft.com/office/drawing/2014/main" id="{A5D9BF41-BB65-A6EE-6993-7E94CE0767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9643"/>
          <a:stretch/>
        </p:blipFill>
        <p:spPr>
          <a:xfrm>
            <a:off x="20" y="10"/>
            <a:ext cx="12191979" cy="6857989"/>
          </a:xfrm>
          <a:prstGeom prst="rect">
            <a:avLst/>
          </a:prstGeom>
        </p:spPr>
      </p:pic>
      <p:sp>
        <p:nvSpPr>
          <p:cNvPr id="21" name="Nuvem 20">
            <a:extLst>
              <a:ext uri="{FF2B5EF4-FFF2-40B4-BE49-F238E27FC236}">
                <a16:creationId xmlns:a16="http://schemas.microsoft.com/office/drawing/2014/main" id="{1043D027-AE6A-5FD9-6EC1-F761EE0DBA7C}"/>
              </a:ext>
            </a:extLst>
          </p:cNvPr>
          <p:cNvSpPr/>
          <p:nvPr/>
        </p:nvSpPr>
        <p:spPr>
          <a:xfrm rot="20856724">
            <a:off x="-1814103" y="-2030276"/>
            <a:ext cx="9801315" cy="5350656"/>
          </a:xfrm>
          <a:prstGeom prst="cloud">
            <a:avLst/>
          </a:prstGeom>
          <a:solidFill>
            <a:schemeClr val="bg1">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itle 1">
            <a:extLst>
              <a:ext uri="{FF2B5EF4-FFF2-40B4-BE49-F238E27FC236}">
                <a16:creationId xmlns:a16="http://schemas.microsoft.com/office/drawing/2014/main" id="{97D8C23E-581F-8E98-D814-2113F7A08A51}"/>
              </a:ext>
            </a:extLst>
          </p:cNvPr>
          <p:cNvSpPr>
            <a:spLocks noGrp="1"/>
          </p:cNvSpPr>
          <p:nvPr>
            <p:ph type="title"/>
          </p:nvPr>
        </p:nvSpPr>
        <p:spPr>
          <a:xfrm>
            <a:off x="548933" y="315858"/>
            <a:ext cx="4023360" cy="1950014"/>
          </a:xfrm>
        </p:spPr>
        <p:txBody>
          <a:bodyPr vert="horz" lIns="91440" tIns="45720" rIns="91440" bIns="45720" rtlCol="0" anchor="ctr">
            <a:normAutofit/>
          </a:bodyPr>
          <a:lstStyle/>
          <a:p>
            <a:pPr algn="ctr"/>
            <a:r>
              <a:rPr lang="en-US" sz="5400" b="1" kern="1200" dirty="0">
                <a:latin typeface="Cambria Math" panose="02040503050406030204" pitchFamily="18" charset="0"/>
                <a:ea typeface="Cambria Math" panose="02040503050406030204" pitchFamily="18" charset="0"/>
              </a:rPr>
              <a:t>FIM</a:t>
            </a:r>
          </a:p>
        </p:txBody>
      </p:sp>
      <p:grpSp>
        <p:nvGrpSpPr>
          <p:cNvPr id="14" name="Agrupar 13">
            <a:extLst>
              <a:ext uri="{FF2B5EF4-FFF2-40B4-BE49-F238E27FC236}">
                <a16:creationId xmlns:a16="http://schemas.microsoft.com/office/drawing/2014/main" id="{5E4E4EA7-E4BF-D741-A9A9-E81B6119EA42}"/>
              </a:ext>
            </a:extLst>
          </p:cNvPr>
          <p:cNvGrpSpPr/>
          <p:nvPr/>
        </p:nvGrpSpPr>
        <p:grpSpPr>
          <a:xfrm>
            <a:off x="3546392" y="4182662"/>
            <a:ext cx="9801315" cy="5350656"/>
            <a:chOff x="3546392" y="3962821"/>
            <a:chExt cx="9801315" cy="5350656"/>
          </a:xfrm>
        </p:grpSpPr>
        <p:sp>
          <p:nvSpPr>
            <p:cNvPr id="4" name="Nuvem 3">
              <a:extLst>
                <a:ext uri="{FF2B5EF4-FFF2-40B4-BE49-F238E27FC236}">
                  <a16:creationId xmlns:a16="http://schemas.microsoft.com/office/drawing/2014/main" id="{6AD413C5-2C91-1041-14CD-9DF340101719}"/>
                </a:ext>
              </a:extLst>
            </p:cNvPr>
            <p:cNvSpPr/>
            <p:nvPr/>
          </p:nvSpPr>
          <p:spPr>
            <a:xfrm rot="20856724">
              <a:off x="3546392" y="3962821"/>
              <a:ext cx="9801315" cy="5350656"/>
            </a:xfrm>
            <a:prstGeom prst="cloud">
              <a:avLst/>
            </a:prstGeom>
            <a:solidFill>
              <a:schemeClr val="bg1">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a:extLst>
                <a:ext uri="{FF2B5EF4-FFF2-40B4-BE49-F238E27FC236}">
                  <a16:creationId xmlns:a16="http://schemas.microsoft.com/office/drawing/2014/main" id="{CA103502-CE55-1812-832B-19CC8DD84EEB}"/>
                </a:ext>
              </a:extLst>
            </p:cNvPr>
            <p:cNvSpPr txBox="1"/>
            <p:nvPr/>
          </p:nvSpPr>
          <p:spPr>
            <a:xfrm>
              <a:off x="8543109" y="4047818"/>
              <a:ext cx="1979928" cy="523220"/>
            </a:xfrm>
            <a:prstGeom prst="rect">
              <a:avLst/>
            </a:prstGeom>
            <a:noFill/>
          </p:spPr>
          <p:txBody>
            <a:bodyPr wrap="square" rtlCol="0">
              <a:spAutoFit/>
            </a:bodyPr>
            <a:lstStyle/>
            <a:p>
              <a:r>
                <a:rPr lang="pt-BR" sz="2800" b="1" dirty="0">
                  <a:latin typeface="Cambria Math" panose="02040503050406030204" pitchFamily="18" charset="0"/>
                  <a:ea typeface="Cambria Math" panose="02040503050406030204" pitchFamily="18" charset="0"/>
                </a:rPr>
                <a:t>GRUPO 1</a:t>
              </a:r>
            </a:p>
          </p:txBody>
        </p:sp>
        <p:sp>
          <p:nvSpPr>
            <p:cNvPr id="8" name="CaixaDeTexto 7">
              <a:extLst>
                <a:ext uri="{FF2B5EF4-FFF2-40B4-BE49-F238E27FC236}">
                  <a16:creationId xmlns:a16="http://schemas.microsoft.com/office/drawing/2014/main" id="{6AC622AD-BE78-0DA9-9D78-724E89C7DFAB}"/>
                </a:ext>
              </a:extLst>
            </p:cNvPr>
            <p:cNvSpPr txBox="1"/>
            <p:nvPr/>
          </p:nvSpPr>
          <p:spPr>
            <a:xfrm>
              <a:off x="6547516" y="4998584"/>
              <a:ext cx="2445656" cy="1323439"/>
            </a:xfrm>
            <a:prstGeom prst="rect">
              <a:avLst/>
            </a:prstGeom>
            <a:noFill/>
          </p:spPr>
          <p:txBody>
            <a:bodyPr wrap="square" rtlCol="0">
              <a:spAutoFit/>
            </a:bodyPr>
            <a:lstStyle/>
            <a:p>
              <a:r>
                <a:rPr lang="pt-BR" sz="2000" dirty="0">
                  <a:latin typeface="Cambria Math" panose="02040503050406030204" pitchFamily="18" charset="0"/>
                  <a:ea typeface="Cambria Math" panose="02040503050406030204" pitchFamily="18" charset="0"/>
                </a:rPr>
                <a:t>Gabriel Diogo</a:t>
              </a:r>
            </a:p>
            <a:p>
              <a:r>
                <a:rPr lang="pt-BR" sz="2000" dirty="0">
                  <a:latin typeface="Cambria Math" panose="02040503050406030204" pitchFamily="18" charset="0"/>
                  <a:ea typeface="Cambria Math" panose="02040503050406030204" pitchFamily="18" charset="0"/>
                </a:rPr>
                <a:t>Gabriel Lourenço</a:t>
              </a:r>
            </a:p>
            <a:p>
              <a:r>
                <a:rPr lang="pt-BR" sz="2000" dirty="0">
                  <a:latin typeface="Cambria Math" panose="02040503050406030204" pitchFamily="18" charset="0"/>
                  <a:ea typeface="Cambria Math" panose="02040503050406030204" pitchFamily="18" charset="0"/>
                </a:rPr>
                <a:t>Guilherme Francisco</a:t>
              </a:r>
            </a:p>
            <a:p>
              <a:endParaRPr lang="pt-BR" sz="2000" dirty="0">
                <a:latin typeface="Cambria Math" panose="02040503050406030204" pitchFamily="18" charset="0"/>
                <a:ea typeface="Cambria Math" panose="02040503050406030204" pitchFamily="18" charset="0"/>
              </a:endParaRPr>
            </a:p>
          </p:txBody>
        </p:sp>
        <p:sp>
          <p:nvSpPr>
            <p:cNvPr id="12" name="CaixaDeTexto 11">
              <a:extLst>
                <a:ext uri="{FF2B5EF4-FFF2-40B4-BE49-F238E27FC236}">
                  <a16:creationId xmlns:a16="http://schemas.microsoft.com/office/drawing/2014/main" id="{8588F73A-FB9F-DF23-89B2-83B59E7FAB2D}"/>
                </a:ext>
              </a:extLst>
            </p:cNvPr>
            <p:cNvSpPr txBox="1"/>
            <p:nvPr/>
          </p:nvSpPr>
          <p:spPr>
            <a:xfrm>
              <a:off x="9443235" y="4998584"/>
              <a:ext cx="2445656" cy="1631216"/>
            </a:xfrm>
            <a:prstGeom prst="rect">
              <a:avLst/>
            </a:prstGeom>
            <a:noFill/>
          </p:spPr>
          <p:txBody>
            <a:bodyPr wrap="square" rtlCol="0">
              <a:spAutoFit/>
            </a:bodyPr>
            <a:lstStyle/>
            <a:p>
              <a:r>
                <a:rPr lang="pt-BR" sz="2000" dirty="0">
                  <a:latin typeface="Cambria Math" panose="02040503050406030204" pitchFamily="18" charset="0"/>
                  <a:ea typeface="Cambria Math" panose="02040503050406030204" pitchFamily="18" charset="0"/>
                </a:rPr>
                <a:t>Leonardo Testa</a:t>
              </a:r>
            </a:p>
            <a:p>
              <a:r>
                <a:rPr lang="pt-BR" sz="2000" dirty="0" err="1">
                  <a:latin typeface="Cambria Math" panose="02040503050406030204" pitchFamily="18" charset="0"/>
                  <a:ea typeface="Cambria Math" panose="02040503050406030204" pitchFamily="18" charset="0"/>
                </a:rPr>
                <a:t>Luis</a:t>
              </a:r>
              <a:r>
                <a:rPr lang="pt-BR" sz="2000" dirty="0">
                  <a:latin typeface="Cambria Math" panose="02040503050406030204" pitchFamily="18" charset="0"/>
                  <a:ea typeface="Cambria Math" panose="02040503050406030204" pitchFamily="18" charset="0"/>
                </a:rPr>
                <a:t> Felipe</a:t>
              </a:r>
            </a:p>
            <a:p>
              <a:r>
                <a:rPr lang="pt-BR" sz="2000" dirty="0">
                  <a:latin typeface="Cambria Math" panose="02040503050406030204" pitchFamily="18" charset="0"/>
                  <a:ea typeface="Cambria Math" panose="02040503050406030204" pitchFamily="18" charset="0"/>
                </a:rPr>
                <a:t>Ronald V. Silva</a:t>
              </a:r>
            </a:p>
            <a:p>
              <a:endParaRPr lang="pt-BR" sz="2000" dirty="0">
                <a:latin typeface="Cambria Math" panose="02040503050406030204" pitchFamily="18" charset="0"/>
                <a:ea typeface="Cambria Math" panose="02040503050406030204" pitchFamily="18" charset="0"/>
              </a:endParaRPr>
            </a:p>
            <a:p>
              <a:endParaRPr lang="pt-BR" sz="2000" dirty="0">
                <a:latin typeface="Cambria Math" panose="02040503050406030204" pitchFamily="18" charset="0"/>
                <a:ea typeface="Cambria Math" panose="02040503050406030204" pitchFamily="18" charset="0"/>
              </a:endParaRPr>
            </a:p>
          </p:txBody>
        </p:sp>
      </p:grpSp>
      <p:pic>
        <p:nvPicPr>
          <p:cNvPr id="3" name="Imagem 2">
            <a:extLst>
              <a:ext uri="{FF2B5EF4-FFF2-40B4-BE49-F238E27FC236}">
                <a16:creationId xmlns:a16="http://schemas.microsoft.com/office/drawing/2014/main" id="{CF09DA6D-9778-879D-E912-B199C51D05D8}"/>
              </a:ext>
            </a:extLst>
          </p:cNvPr>
          <p:cNvPicPr>
            <a:picLocks noChangeAspect="1"/>
          </p:cNvPicPr>
          <p:nvPr/>
        </p:nvPicPr>
        <p:blipFill rotWithShape="1">
          <a:blip r:embed="rId3" cstate="print">
            <a:alphaModFix amt="23000"/>
            <a:extLst>
              <a:ext uri="{28A0092B-C50C-407E-A947-70E740481C1C}">
                <a14:useLocalDpi xmlns:a14="http://schemas.microsoft.com/office/drawing/2010/main" val="0"/>
              </a:ext>
            </a:extLst>
          </a:blip>
          <a:srcRect l="28724" t="13709" r="27163" b="22097"/>
          <a:stretch/>
        </p:blipFill>
        <p:spPr>
          <a:xfrm>
            <a:off x="5140215" y="5711365"/>
            <a:ext cx="504270" cy="645336"/>
          </a:xfrm>
          <a:prstGeom prst="rect">
            <a:avLst/>
          </a:prstGeom>
          <a:noFill/>
        </p:spPr>
      </p:pic>
    </p:spTree>
    <p:extLst>
      <p:ext uri="{BB962C8B-B14F-4D97-AF65-F5344CB8AC3E}">
        <p14:creationId xmlns:p14="http://schemas.microsoft.com/office/powerpoint/2010/main" val="416961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998375" y="1735854"/>
                <a:ext cx="9815805" cy="2338076"/>
              </a:xfrm>
              <a:prstGeom prst="rect">
                <a:avLst/>
              </a:prstGeom>
              <a:noFill/>
            </p:spPr>
            <p:txBody>
              <a:bodyPr wrap="square" rtlCol="0">
                <a:spAutoFit/>
              </a:bodyPr>
              <a:lstStyle/>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𝒏</m:t>
                    </m:r>
                  </m:oMath>
                </a14:m>
                <a:r>
                  <a:rPr lang="pt-BR" sz="2400">
                    <a:latin typeface="Cambria Math" panose="02040503050406030204" pitchFamily="18" charset="0"/>
                    <a:ea typeface="Cambria Math" panose="02040503050406030204" pitchFamily="18" charset="0"/>
                  </a:rPr>
                  <a:t>  Centros de Distribuição</a:t>
                </a:r>
              </a:p>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𝒎</m:t>
                    </m:r>
                  </m:oMath>
                </a14:m>
                <a:r>
                  <a:rPr lang="pt-BR" sz="2400" b="1">
                    <a:latin typeface="Cambria Math" panose="02040503050406030204" pitchFamily="18" charset="0"/>
                    <a:ea typeface="Cambria Math" panose="02040503050406030204" pitchFamily="18" charset="0"/>
                  </a:rPr>
                  <a:t> </a:t>
                </a:r>
                <a:r>
                  <a:rPr lang="pt-BR" sz="2400">
                    <a:latin typeface="Cambria Math" panose="02040503050406030204" pitchFamily="18" charset="0"/>
                    <a:ea typeface="Cambria Math" panose="02040503050406030204" pitchFamily="18" charset="0"/>
                  </a:rPr>
                  <a:t>Localidades (cidades/regiões)</a:t>
                </a:r>
              </a:p>
              <a:p>
                <a:endParaRPr lang="pt-BR" sz="2400">
                  <a:latin typeface="Cambria Math" panose="02040503050406030204" pitchFamily="18" charset="0"/>
                  <a:ea typeface="Cambria Math" panose="02040503050406030204" pitchFamily="18" charset="0"/>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rPr>
                        </m:ctrlPr>
                      </m:sSubPr>
                      <m:e>
                        <m:r>
                          <a:rPr lang="pt-BR" sz="2400" b="0" i="1" smtClean="0">
                            <a:latin typeface="Cambria Math" panose="02040503050406030204" pitchFamily="18" charset="0"/>
                            <a:ea typeface="Cambria Math" panose="02040503050406030204" pitchFamily="18" charset="0"/>
                          </a:rPr>
                          <m:t>𝐶</m:t>
                        </m:r>
                      </m:e>
                      <m:sub>
                        <m:r>
                          <a:rPr lang="pt-BR" sz="2400" b="0" i="1" smtClean="0">
                            <a:latin typeface="Cambria Math" panose="02040503050406030204" pitchFamily="18" charset="0"/>
                            <a:ea typeface="Cambria Math" panose="02040503050406030204" pitchFamily="18" charset="0"/>
                          </a:rPr>
                          <m:t>𝑖</m:t>
                        </m:r>
                      </m:sub>
                    </m:sSub>
                  </m:oMath>
                </a14:m>
                <a:r>
                  <a:rPr lang="pt-BR" sz="2400">
                    <a:latin typeface="Cambria Math" panose="02040503050406030204" pitchFamily="18" charset="0"/>
                    <a:ea typeface="Cambria Math" panose="02040503050406030204" pitchFamily="18" charset="0"/>
                  </a:rPr>
                  <a:t>    </a:t>
                </a:r>
                <a:r>
                  <a:rPr lang="pt-BR" sz="2400">
                    <a:latin typeface="Cambria Math" panose="02040503050406030204" pitchFamily="18" charset="0"/>
                    <a:ea typeface="Cambria Math" panose="02040503050406030204" pitchFamily="18" charset="0"/>
                    <a:sym typeface="Wingdings" panose="05000000000000000000" pitchFamily="2" charset="2"/>
                  </a:rPr>
                  <a:t> Localidade </a:t>
                </a:r>
                <a14:m>
                  <m:oMath xmlns:m="http://schemas.openxmlformats.org/officeDocument/2006/math">
                    <m:r>
                      <a:rPr lang="pt-BR" sz="2400" b="1" i="1" dirty="0" smtClean="0">
                        <a:latin typeface="Cambria Math" panose="02040503050406030204" pitchFamily="18" charset="0"/>
                        <a:ea typeface="Cambria Math" panose="02040503050406030204" pitchFamily="18" charset="0"/>
                        <a:sym typeface="Wingdings" panose="05000000000000000000" pitchFamily="2" charset="2"/>
                      </a:rPr>
                      <m:t>𝒊</m:t>
                    </m:r>
                  </m:oMath>
                </a14:m>
                <a:r>
                  <a:rPr lang="pt-BR" sz="2400">
                    <a:latin typeface="Cambria Math" panose="02040503050406030204" pitchFamily="18" charset="0"/>
                    <a:ea typeface="Cambria Math" panose="02040503050406030204" pitchFamily="18" charset="0"/>
                    <a:sym typeface="Wingdings" panose="05000000000000000000" pitchFamily="2" charset="2"/>
                  </a:rPr>
                  <a:t> que pode ser Centro de Distribuição ( Conjunto C )</a:t>
                </a:r>
                <a:br>
                  <a:rPr lang="pt-BR" sz="2400">
                    <a:latin typeface="Cambria Math" panose="02040503050406030204" pitchFamily="18" charset="0"/>
                    <a:ea typeface="Cambria Math" panose="02040503050406030204" pitchFamily="18" charset="0"/>
                    <a:sym typeface="Wingdings" panose="05000000000000000000" pitchFamily="2" charset="2"/>
                  </a:rPr>
                </a:br>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𝐸</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Número estimado de entregas da cidade </a:t>
                </a:r>
                <a14:m>
                  <m:oMath xmlns:m="http://schemas.openxmlformats.org/officeDocument/2006/math">
                    <m:r>
                      <a:rPr lang="pt-BR" sz="2400" b="1" i="1" dirty="0" smtClean="0">
                        <a:latin typeface="Cambria Math" panose="02040503050406030204" pitchFamily="18" charset="0"/>
                        <a:ea typeface="Cambria Math" panose="02040503050406030204" pitchFamily="18" charset="0"/>
                        <a:sym typeface="Wingdings" panose="05000000000000000000" pitchFamily="2" charset="2"/>
                      </a:rPr>
                      <m:t>𝒋</m:t>
                    </m:r>
                  </m:oMath>
                </a14:m>
                <a:r>
                  <a:rPr lang="pt-BR" sz="2400" b="1">
                    <a:latin typeface="Cambria Math" panose="02040503050406030204" pitchFamily="18" charset="0"/>
                    <a:ea typeface="Cambria Math" panose="02040503050406030204" pitchFamily="18" charset="0"/>
                    <a:sym typeface="Wingdings" panose="05000000000000000000" pitchFamily="2" charset="2"/>
                  </a:rPr>
                  <a:t> </a:t>
                </a:r>
              </a:p>
              <a:p>
                <a:r>
                  <a:rPr lang="pt-BR" sz="2400" b="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998375" y="1735854"/>
                <a:ext cx="9815805" cy="2338076"/>
              </a:xfrm>
              <a:prstGeom prst="rect">
                <a:avLst/>
              </a:prstGeom>
              <a:blipFill>
                <a:blip r:embed="rId2"/>
                <a:stretch>
                  <a:fillRect l="-186" t="-2089" b="-2611"/>
                </a:stretch>
              </a:blipFill>
            </p:spPr>
            <p:txBody>
              <a:bodyPr/>
              <a:lstStyle/>
              <a:p>
                <a:r>
                  <a:rPr lang="en-US">
                    <a:noFill/>
                  </a:rPr>
                  <a:t> </a:t>
                </a:r>
              </a:p>
            </p:txBody>
          </p:sp>
        </mc:Fallback>
      </mc:AlternateContent>
      <p:pic>
        <p:nvPicPr>
          <p:cNvPr id="3" name="Imagem 2">
            <a:extLst>
              <a:ext uri="{FF2B5EF4-FFF2-40B4-BE49-F238E27FC236}">
                <a16:creationId xmlns:a16="http://schemas.microsoft.com/office/drawing/2014/main" id="{61E96376-AA65-009C-CE25-5396697E122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flipH="1">
            <a:off x="11236523" y="83606"/>
            <a:ext cx="504270" cy="645336"/>
          </a:xfrm>
          <a:prstGeom prst="rect">
            <a:avLst/>
          </a:prstGeom>
        </p:spPr>
      </p:pic>
    </p:spTree>
    <p:extLst>
      <p:ext uri="{BB962C8B-B14F-4D97-AF65-F5344CB8AC3E}">
        <p14:creationId xmlns:p14="http://schemas.microsoft.com/office/powerpoint/2010/main" val="100811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998375" y="1735854"/>
                <a:ext cx="9815805" cy="3076740"/>
              </a:xfrm>
              <a:prstGeom prst="rect">
                <a:avLst/>
              </a:prstGeom>
              <a:noFill/>
            </p:spPr>
            <p:txBody>
              <a:bodyPr wrap="square" rtlCol="0">
                <a:spAutoFit/>
              </a:bodyPr>
              <a:lstStyle/>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𝒏</m:t>
                    </m:r>
                  </m:oMath>
                </a14:m>
                <a:r>
                  <a:rPr lang="pt-BR" sz="2400" dirty="0">
                    <a:latin typeface="Cambria Math" panose="02040503050406030204" pitchFamily="18" charset="0"/>
                    <a:ea typeface="Cambria Math" panose="02040503050406030204" pitchFamily="18" charset="0"/>
                  </a:rPr>
                  <a:t>  Centros de Distribuição</a:t>
                </a:r>
              </a:p>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𝒎</m:t>
                    </m:r>
                  </m:oMath>
                </a14:m>
                <a:r>
                  <a:rPr lang="pt-BR" sz="2400" b="1" dirty="0">
                    <a:latin typeface="Cambria Math" panose="02040503050406030204" pitchFamily="18" charset="0"/>
                    <a:ea typeface="Cambria Math" panose="02040503050406030204" pitchFamily="18" charset="0"/>
                  </a:rPr>
                  <a:t> </a:t>
                </a:r>
                <a:r>
                  <a:rPr lang="pt-BR" sz="2400" dirty="0">
                    <a:latin typeface="Cambria Math" panose="02040503050406030204" pitchFamily="18" charset="0"/>
                    <a:ea typeface="Cambria Math" panose="02040503050406030204" pitchFamily="18" charset="0"/>
                  </a:rPr>
                  <a:t>Localidades (cidades/regiões)</a:t>
                </a:r>
              </a:p>
              <a:p>
                <a:endParaRPr lang="pt-BR" sz="2400" dirty="0">
                  <a:latin typeface="Cambria Math" panose="02040503050406030204" pitchFamily="18" charset="0"/>
                  <a:ea typeface="Cambria Math" panose="02040503050406030204" pitchFamily="18" charset="0"/>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rPr>
                        </m:ctrlPr>
                      </m:sSubPr>
                      <m:e>
                        <m:r>
                          <a:rPr lang="pt-BR" sz="2400" b="0" i="1" smtClean="0">
                            <a:latin typeface="Cambria Math" panose="02040503050406030204" pitchFamily="18" charset="0"/>
                            <a:ea typeface="Cambria Math" panose="02040503050406030204" pitchFamily="18" charset="0"/>
                          </a:rPr>
                          <m:t>𝐶</m:t>
                        </m:r>
                      </m:e>
                      <m:sub>
                        <m:r>
                          <a:rPr lang="pt-BR" sz="2400" b="0" i="1" smtClean="0">
                            <a:latin typeface="Cambria Math" panose="02040503050406030204" pitchFamily="18" charset="0"/>
                            <a:ea typeface="Cambria Math" panose="02040503050406030204" pitchFamily="18" charset="0"/>
                          </a:rPr>
                          <m:t>𝑖</m:t>
                        </m:r>
                      </m:sub>
                    </m:sSub>
                  </m:oMath>
                </a14:m>
                <a:r>
                  <a:rPr lang="pt-BR" sz="2400" dirty="0">
                    <a:latin typeface="Cambria Math" panose="02040503050406030204" pitchFamily="18" charset="0"/>
                    <a:ea typeface="Cambria Math" panose="02040503050406030204" pitchFamily="18" charset="0"/>
                  </a:rPr>
                  <a:t>    </a:t>
                </a:r>
                <a:r>
                  <a:rPr lang="pt-BR" sz="2400" dirty="0">
                    <a:latin typeface="Cambria Math" panose="02040503050406030204" pitchFamily="18" charset="0"/>
                    <a:ea typeface="Cambria Math" panose="02040503050406030204" pitchFamily="18" charset="0"/>
                    <a:sym typeface="Wingdings" panose="05000000000000000000" pitchFamily="2" charset="2"/>
                  </a:rPr>
                  <a:t> Localidade </a:t>
                </a:r>
                <a14:m>
                  <m:oMath xmlns:m="http://schemas.openxmlformats.org/officeDocument/2006/math">
                    <m:r>
                      <a:rPr lang="pt-BR" sz="2400" b="1" i="1" dirty="0" smtClean="0">
                        <a:latin typeface="Cambria Math" panose="02040503050406030204" pitchFamily="18" charset="0"/>
                        <a:ea typeface="Cambria Math" panose="02040503050406030204" pitchFamily="18" charset="0"/>
                        <a:sym typeface="Wingdings" panose="05000000000000000000" pitchFamily="2" charset="2"/>
                      </a:rPr>
                      <m:t>𝒊</m:t>
                    </m:r>
                  </m:oMath>
                </a14:m>
                <a:r>
                  <a:rPr lang="pt-BR" sz="2400" dirty="0">
                    <a:latin typeface="Cambria Math" panose="02040503050406030204" pitchFamily="18" charset="0"/>
                    <a:ea typeface="Cambria Math" panose="02040503050406030204" pitchFamily="18" charset="0"/>
                    <a:sym typeface="Wingdings" panose="05000000000000000000" pitchFamily="2" charset="2"/>
                  </a:rPr>
                  <a:t> que pode ser Centro de Distribuição ( Conjunto C )</a:t>
                </a:r>
                <a:br>
                  <a:rPr lang="pt-BR" sz="2400" dirty="0">
                    <a:latin typeface="Cambria Math" panose="02040503050406030204" pitchFamily="18" charset="0"/>
                    <a:ea typeface="Cambria Math" panose="02040503050406030204" pitchFamily="18" charset="0"/>
                    <a:sym typeface="Wingdings" panose="05000000000000000000" pitchFamily="2" charset="2"/>
                  </a:rPr>
                </a:br>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𝐸</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dirty="0">
                    <a:latin typeface="Cambria Math" panose="02040503050406030204" pitchFamily="18" charset="0"/>
                    <a:ea typeface="Cambria Math" panose="02040503050406030204" pitchFamily="18" charset="0"/>
                    <a:sym typeface="Wingdings" panose="05000000000000000000" pitchFamily="2" charset="2"/>
                  </a:rPr>
                  <a:t>     Número estimado de entregas na cidade </a:t>
                </a:r>
                <a14:m>
                  <m:oMath xmlns:m="http://schemas.openxmlformats.org/officeDocument/2006/math">
                    <m:r>
                      <a:rPr lang="pt-BR" sz="2400" b="1" i="1" dirty="0" smtClean="0">
                        <a:latin typeface="Cambria Math" panose="02040503050406030204" pitchFamily="18" charset="0"/>
                        <a:ea typeface="Cambria Math" panose="02040503050406030204" pitchFamily="18" charset="0"/>
                        <a:sym typeface="Wingdings" panose="05000000000000000000" pitchFamily="2" charset="2"/>
                      </a:rPr>
                      <m:t>𝒋</m:t>
                    </m:r>
                    <m:r>
                      <a:rPr lang="pt-BR" sz="2400" b="1" i="0" dirty="0" smtClean="0">
                        <a:latin typeface="Cambria Math" panose="02040503050406030204" pitchFamily="18" charset="0"/>
                        <a:ea typeface="Cambria Math" panose="02040503050406030204" pitchFamily="18" charset="0"/>
                        <a:sym typeface="Wingdings" panose="05000000000000000000" pitchFamily="2" charset="2"/>
                      </a:rPr>
                      <m:t>,</m:t>
                    </m:r>
                  </m:oMath>
                </a14:m>
                <a:endParaRPr lang="pt-BR" sz="2400" b="1" dirty="0">
                  <a:latin typeface="Cambria Math" panose="02040503050406030204" pitchFamily="18" charset="0"/>
                  <a:ea typeface="Cambria Math" panose="02040503050406030204" pitchFamily="18" charset="0"/>
                  <a:sym typeface="Wingdings" panose="05000000000000000000" pitchFamily="2" charset="2"/>
                </a:endParaRPr>
              </a:p>
              <a:p>
                <a:r>
                  <a:rPr lang="pt-BR" sz="2400"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dirty="0">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dirty="0">
                    <a:latin typeface="Cambria Math" panose="02040503050406030204" pitchFamily="18" charset="0"/>
                    <a:ea typeface="Cambria Math" panose="02040503050406030204" pitchFamily="18" charset="0"/>
                    <a:sym typeface="Wingdings" panose="05000000000000000000" pitchFamily="2" charset="2"/>
                  </a:rPr>
                  <a:t>     Coordenada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𝑥</m:t>
                    </m:r>
                    <m:r>
                      <a:rPr lang="pt-BR" sz="2400" i="1">
                        <a:latin typeface="Cambria Math" panose="02040503050406030204" pitchFamily="18" charset="0"/>
                        <a:ea typeface="Cambria Math" panose="02040503050406030204" pitchFamily="18" charset="0"/>
                        <a:sym typeface="Wingdings" panose="05000000000000000000" pitchFamily="2" charset="2"/>
                      </a:rPr>
                      <m:t>, </m:t>
                    </m:r>
                    <m:r>
                      <a:rPr lang="pt-BR" sz="2400" i="1">
                        <a:latin typeface="Cambria Math" panose="02040503050406030204" pitchFamily="18" charset="0"/>
                        <a:ea typeface="Cambria Math" panose="02040503050406030204" pitchFamily="18" charset="0"/>
                        <a:sym typeface="Wingdings" panose="05000000000000000000" pitchFamily="2" charset="2"/>
                      </a:rPr>
                      <m:t>𝑦</m:t>
                    </m:r>
                  </m:oMath>
                </a14:m>
                <a:r>
                  <a:rPr lang="pt-BR" sz="2400" dirty="0">
                    <a:latin typeface="Cambria Math" panose="02040503050406030204" pitchFamily="18" charset="0"/>
                    <a:ea typeface="Cambria Math" panose="02040503050406030204" pitchFamily="18" charset="0"/>
                    <a:sym typeface="Wingdings" panose="05000000000000000000" pitchFamily="2" charset="2"/>
                  </a:rPr>
                  <a:t>) da cidade </a:t>
                </a:r>
                <a14:m>
                  <m:oMath xmlns:m="http://schemas.openxmlformats.org/officeDocument/2006/math">
                    <m:r>
                      <a:rPr lang="pt-BR" sz="2400" b="1" i="1" dirty="0" smtClean="0">
                        <a:latin typeface="Cambria Math" panose="02040503050406030204" pitchFamily="18" charset="0"/>
                        <a:ea typeface="Cambria Math" panose="02040503050406030204" pitchFamily="18" charset="0"/>
                        <a:sym typeface="Wingdings" panose="05000000000000000000" pitchFamily="2" charset="2"/>
                      </a:rPr>
                      <m:t>𝒋</m:t>
                    </m:r>
                    <m:r>
                      <a:rPr lang="pt-BR" sz="2400" i="1">
                        <a:latin typeface="Cambria Math" panose="02040503050406030204" pitchFamily="18" charset="0"/>
                        <a:ea typeface="Cambria Math" panose="02040503050406030204" pitchFamily="18" charset="0"/>
                        <a:sym typeface="Wingdings" panose="05000000000000000000" pitchFamily="2" charset="2"/>
                      </a:rPr>
                      <m:t>,</m:t>
                    </m:r>
                  </m:oMath>
                </a14:m>
                <a:endParaRPr lang="pt-BR" sz="2400" dirty="0">
                  <a:latin typeface="Cambria Math" panose="02040503050406030204" pitchFamily="18" charset="0"/>
                  <a:ea typeface="Cambria Math" panose="02040503050406030204" pitchFamily="18" charset="0"/>
                  <a:sym typeface="Wingdings" panose="05000000000000000000" pitchFamily="2" charset="2"/>
                </a:endParaRPr>
              </a:p>
              <a:p>
                <a:r>
                  <a:rPr lang="pt-BR" sz="2400" b="1" i="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dirty="0" smtClean="0">
                        <a:latin typeface="Cambria Math" panose="02040503050406030204" pitchFamily="18" charset="0"/>
                        <a:ea typeface="Cambria Math" panose="02040503050406030204" pitchFamily="18" charset="0"/>
                        <a:sym typeface="Wingdings" panose="05000000000000000000" pitchFamily="2" charset="2"/>
                      </a:rPr>
                      <m:t>𝑗</m:t>
                    </m:r>
                    <m:r>
                      <a:rPr lang="pt-BR" sz="2400" i="1" dirty="0" smtClean="0">
                        <a:latin typeface="Cambria Math" panose="02040503050406030204" pitchFamily="18" charset="0"/>
                        <a:ea typeface="Cambria Math" panose="02040503050406030204" pitchFamily="18" charset="0"/>
                        <a:sym typeface="Wingdings" panose="05000000000000000000" pitchFamily="2" charset="2"/>
                      </a:rPr>
                      <m:t>=1,…,</m:t>
                    </m:r>
                    <m:r>
                      <a:rPr lang="pt-BR" sz="2400" i="1" dirty="0"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dirty="0">
                  <a:latin typeface="Cambria Math" panose="02040503050406030204" pitchFamily="18" charset="0"/>
                  <a:ea typeface="Cambria Math" panose="02040503050406030204" pitchFamily="18" charset="0"/>
                  <a:sym typeface="Wingdings" panose="05000000000000000000" pitchFamily="2" charset="2"/>
                </a:endParaRP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998375" y="1735854"/>
                <a:ext cx="9815805" cy="3076740"/>
              </a:xfrm>
              <a:prstGeom prst="rect">
                <a:avLst/>
              </a:prstGeom>
              <a:blipFill>
                <a:blip r:embed="rId2"/>
                <a:stretch>
                  <a:fillRect l="-186" t="-1587" b="-2976"/>
                </a:stretch>
              </a:blipFill>
            </p:spPr>
            <p:txBody>
              <a:bodyPr/>
              <a:lstStyle/>
              <a:p>
                <a:r>
                  <a:rPr lang="en-US">
                    <a:noFill/>
                  </a:rPr>
                  <a:t> </a:t>
                </a:r>
              </a:p>
            </p:txBody>
          </p:sp>
        </mc:Fallback>
      </mc:AlternateContent>
      <p:pic>
        <p:nvPicPr>
          <p:cNvPr id="3" name="Imagem 2">
            <a:extLst>
              <a:ext uri="{FF2B5EF4-FFF2-40B4-BE49-F238E27FC236}">
                <a16:creationId xmlns:a16="http://schemas.microsoft.com/office/drawing/2014/main" id="{5F25F39A-4638-86AE-2E09-6D068A1A111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flipH="1">
            <a:off x="11236523" y="83606"/>
            <a:ext cx="504270" cy="645336"/>
          </a:xfrm>
          <a:prstGeom prst="rect">
            <a:avLst/>
          </a:prstGeom>
        </p:spPr>
      </p:pic>
    </p:spTree>
    <p:extLst>
      <p:ext uri="{BB962C8B-B14F-4D97-AF65-F5344CB8AC3E}">
        <p14:creationId xmlns:p14="http://schemas.microsoft.com/office/powerpoint/2010/main" val="397308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998375" y="1735854"/>
                <a:ext cx="9815805" cy="4244239"/>
              </a:xfrm>
              <a:prstGeom prst="rect">
                <a:avLst/>
              </a:prstGeom>
              <a:noFill/>
            </p:spPr>
            <p:txBody>
              <a:bodyPr wrap="square" rtlCol="0">
                <a:spAutoFit/>
              </a:bodyPr>
              <a:lstStyle/>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𝒏</m:t>
                    </m:r>
                  </m:oMath>
                </a14:m>
                <a:r>
                  <a:rPr lang="pt-BR" sz="2400" dirty="0">
                    <a:latin typeface="Cambria Math" panose="02040503050406030204" pitchFamily="18" charset="0"/>
                    <a:ea typeface="Cambria Math" panose="02040503050406030204" pitchFamily="18" charset="0"/>
                  </a:rPr>
                  <a:t>  Centros de Distribuição</a:t>
                </a:r>
              </a:p>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𝒎</m:t>
                    </m:r>
                  </m:oMath>
                </a14:m>
                <a:r>
                  <a:rPr lang="pt-BR" sz="2400" b="1" dirty="0">
                    <a:latin typeface="Cambria Math" panose="02040503050406030204" pitchFamily="18" charset="0"/>
                    <a:ea typeface="Cambria Math" panose="02040503050406030204" pitchFamily="18" charset="0"/>
                  </a:rPr>
                  <a:t> </a:t>
                </a:r>
                <a:r>
                  <a:rPr lang="pt-BR" sz="2400" dirty="0">
                    <a:latin typeface="Cambria Math" panose="02040503050406030204" pitchFamily="18" charset="0"/>
                    <a:ea typeface="Cambria Math" panose="02040503050406030204" pitchFamily="18" charset="0"/>
                  </a:rPr>
                  <a:t>Localidades (cidades/regiões)</a:t>
                </a:r>
              </a:p>
              <a:p>
                <a:endParaRPr lang="pt-BR" sz="2400" dirty="0">
                  <a:latin typeface="Cambria Math" panose="02040503050406030204" pitchFamily="18" charset="0"/>
                  <a:ea typeface="Cambria Math" panose="02040503050406030204" pitchFamily="18" charset="0"/>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rPr>
                        </m:ctrlPr>
                      </m:sSubPr>
                      <m:e>
                        <m:r>
                          <a:rPr lang="pt-BR" sz="2400" b="0" i="1" smtClean="0">
                            <a:latin typeface="Cambria Math" panose="02040503050406030204" pitchFamily="18" charset="0"/>
                            <a:ea typeface="Cambria Math" panose="02040503050406030204" pitchFamily="18" charset="0"/>
                          </a:rPr>
                          <m:t>𝐶</m:t>
                        </m:r>
                      </m:e>
                      <m:sub>
                        <m:r>
                          <a:rPr lang="pt-BR" sz="2400" b="0" i="1" smtClean="0">
                            <a:latin typeface="Cambria Math" panose="02040503050406030204" pitchFamily="18" charset="0"/>
                            <a:ea typeface="Cambria Math" panose="02040503050406030204" pitchFamily="18" charset="0"/>
                          </a:rPr>
                          <m:t>𝑖</m:t>
                        </m:r>
                      </m:sub>
                    </m:sSub>
                  </m:oMath>
                </a14:m>
                <a:r>
                  <a:rPr lang="pt-BR" sz="2400" dirty="0">
                    <a:latin typeface="Cambria Math" panose="02040503050406030204" pitchFamily="18" charset="0"/>
                    <a:ea typeface="Cambria Math" panose="02040503050406030204" pitchFamily="18" charset="0"/>
                  </a:rPr>
                  <a:t>    </a:t>
                </a:r>
                <a:r>
                  <a:rPr lang="pt-BR" sz="2400" dirty="0">
                    <a:latin typeface="Cambria Math" panose="02040503050406030204" pitchFamily="18" charset="0"/>
                    <a:ea typeface="Cambria Math" panose="02040503050406030204" pitchFamily="18" charset="0"/>
                    <a:sym typeface="Wingdings" panose="05000000000000000000" pitchFamily="2" charset="2"/>
                  </a:rPr>
                  <a:t> Localidade </a:t>
                </a:r>
                <a14:m>
                  <m:oMath xmlns:m="http://schemas.openxmlformats.org/officeDocument/2006/math">
                    <m:r>
                      <a:rPr lang="pt-BR" sz="2400" b="1" i="1" dirty="0" smtClean="0">
                        <a:latin typeface="Cambria Math" panose="02040503050406030204" pitchFamily="18" charset="0"/>
                        <a:ea typeface="Cambria Math" panose="02040503050406030204" pitchFamily="18" charset="0"/>
                        <a:sym typeface="Wingdings" panose="05000000000000000000" pitchFamily="2" charset="2"/>
                      </a:rPr>
                      <m:t>𝒊</m:t>
                    </m:r>
                  </m:oMath>
                </a14:m>
                <a:r>
                  <a:rPr lang="pt-BR" sz="2400" dirty="0">
                    <a:latin typeface="Cambria Math" panose="02040503050406030204" pitchFamily="18" charset="0"/>
                    <a:ea typeface="Cambria Math" panose="02040503050406030204" pitchFamily="18" charset="0"/>
                    <a:sym typeface="Wingdings" panose="05000000000000000000" pitchFamily="2" charset="2"/>
                  </a:rPr>
                  <a:t> que pode ser Centro de Distribuição ( Conjunto C )</a:t>
                </a:r>
                <a:br>
                  <a:rPr lang="pt-BR" sz="2400" dirty="0">
                    <a:latin typeface="Cambria Math" panose="02040503050406030204" pitchFamily="18" charset="0"/>
                    <a:ea typeface="Cambria Math" panose="02040503050406030204" pitchFamily="18" charset="0"/>
                    <a:sym typeface="Wingdings" panose="05000000000000000000" pitchFamily="2" charset="2"/>
                  </a:rPr>
                </a:br>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𝐸</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dirty="0">
                    <a:latin typeface="Cambria Math" panose="02040503050406030204" pitchFamily="18" charset="0"/>
                    <a:ea typeface="Cambria Math" panose="02040503050406030204" pitchFamily="18" charset="0"/>
                    <a:sym typeface="Wingdings" panose="05000000000000000000" pitchFamily="2" charset="2"/>
                  </a:rPr>
                  <a:t>     Número estimado de entregas na cidade </a:t>
                </a:r>
                <a14:m>
                  <m:oMath xmlns:m="http://schemas.openxmlformats.org/officeDocument/2006/math">
                    <m:r>
                      <a:rPr lang="pt-BR" sz="2400" b="1" i="1" dirty="0" smtClean="0">
                        <a:latin typeface="Cambria Math" panose="02040503050406030204" pitchFamily="18" charset="0"/>
                        <a:ea typeface="Cambria Math" panose="02040503050406030204" pitchFamily="18" charset="0"/>
                        <a:sym typeface="Wingdings" panose="05000000000000000000" pitchFamily="2" charset="2"/>
                      </a:rPr>
                      <m:t>𝒋</m:t>
                    </m:r>
                    <m:r>
                      <a:rPr lang="pt-BR" sz="2400" b="1" i="0" dirty="0" smtClean="0">
                        <a:latin typeface="Cambria Math" panose="02040503050406030204" pitchFamily="18" charset="0"/>
                        <a:ea typeface="Cambria Math" panose="02040503050406030204" pitchFamily="18" charset="0"/>
                        <a:sym typeface="Wingdings" panose="05000000000000000000" pitchFamily="2" charset="2"/>
                      </a:rPr>
                      <m:t>,</m:t>
                    </m:r>
                  </m:oMath>
                </a14:m>
                <a:endParaRPr lang="pt-BR" sz="2400" b="1" dirty="0">
                  <a:latin typeface="Cambria Math" panose="02040503050406030204" pitchFamily="18" charset="0"/>
                  <a:ea typeface="Cambria Math" panose="02040503050406030204" pitchFamily="18" charset="0"/>
                  <a:sym typeface="Wingdings" panose="05000000000000000000" pitchFamily="2" charset="2"/>
                </a:endParaRPr>
              </a:p>
              <a:p>
                <a:r>
                  <a:rPr lang="pt-BR" sz="2400"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dirty="0">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dirty="0">
                    <a:latin typeface="Cambria Math" panose="02040503050406030204" pitchFamily="18" charset="0"/>
                    <a:ea typeface="Cambria Math" panose="02040503050406030204" pitchFamily="18" charset="0"/>
                    <a:sym typeface="Wingdings" panose="05000000000000000000" pitchFamily="2" charset="2"/>
                  </a:rPr>
                  <a:t>     Coordenada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oMath>
                </a14:m>
                <a:r>
                  <a:rPr lang="pt-BR" sz="2400" dirty="0">
                    <a:latin typeface="Cambria Math" panose="02040503050406030204" pitchFamily="18" charset="0"/>
                    <a:ea typeface="Cambria Math" panose="02040503050406030204" pitchFamily="18" charset="0"/>
                    <a:sym typeface="Wingdings" panose="05000000000000000000" pitchFamily="2" charset="2"/>
                  </a:rPr>
                  <a:t>) da cidade </a:t>
                </a:r>
                <a14:m>
                  <m:oMath xmlns:m="http://schemas.openxmlformats.org/officeDocument/2006/math">
                    <m:r>
                      <a:rPr lang="pt-BR" sz="2400" b="1" i="1" dirty="0" smtClean="0">
                        <a:latin typeface="Cambria Math" panose="02040503050406030204" pitchFamily="18" charset="0"/>
                        <a:ea typeface="Cambria Math" panose="02040503050406030204" pitchFamily="18" charset="0"/>
                        <a:sym typeface="Wingdings" panose="05000000000000000000" pitchFamily="2" charset="2"/>
                      </a:rPr>
                      <m:t>𝒋</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pt-BR" sz="2400" b="0" dirty="0">
                  <a:latin typeface="Cambria Math" panose="02040503050406030204" pitchFamily="18" charset="0"/>
                  <a:ea typeface="Cambria Math" panose="02040503050406030204" pitchFamily="18" charset="0"/>
                  <a:sym typeface="Wingdings" panose="05000000000000000000" pitchFamily="2" charset="2"/>
                </a:endParaRPr>
              </a:p>
              <a:p>
                <a:r>
                  <a:rPr lang="pt-BR" sz="2400" b="1" i="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i="1" dirty="0">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𝐷</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dirty="0">
                    <a:latin typeface="Cambria Math" panose="02040503050406030204" pitchFamily="18" charset="0"/>
                    <a:ea typeface="Cambria Math" panose="02040503050406030204" pitchFamily="18" charset="0"/>
                    <a:sym typeface="Wingdings" panose="05000000000000000000" pitchFamily="2" charset="2"/>
                  </a:rPr>
                  <a:t>  Distância da cidade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𝒊</m:t>
                    </m:r>
                  </m:oMath>
                </a14:m>
                <a:r>
                  <a:rPr lang="pt-BR" sz="2400" b="1" dirty="0">
                    <a:latin typeface="Cambria Math" panose="02040503050406030204" pitchFamily="18" charset="0"/>
                    <a:ea typeface="Cambria Math" panose="02040503050406030204" pitchFamily="18" charset="0"/>
                    <a:sym typeface="Wingdings" panose="05000000000000000000" pitchFamily="2" charset="2"/>
                  </a:rPr>
                  <a:t> </a:t>
                </a:r>
                <a:r>
                  <a:rPr lang="pt-BR" sz="2400" dirty="0">
                    <a:latin typeface="Cambria Math" panose="02040503050406030204" pitchFamily="18" charset="0"/>
                    <a:ea typeface="Cambria Math" panose="02040503050406030204" pitchFamily="18" charset="0"/>
                    <a:sym typeface="Wingdings" panose="05000000000000000000" pitchFamily="2" charset="2"/>
                  </a:rPr>
                  <a:t>para o centro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𝒋</m:t>
                    </m:r>
                  </m:oMath>
                </a14:m>
                <a:r>
                  <a:rPr lang="pt-BR" sz="2400" dirty="0">
                    <a:latin typeface="Cambria Math" panose="02040503050406030204" pitchFamily="18" charset="0"/>
                    <a:ea typeface="Cambria Math" panose="02040503050406030204" pitchFamily="18" charset="0"/>
                    <a:sym typeface="Wingdings" panose="05000000000000000000" pitchFamily="2" charset="2"/>
                  </a:rPr>
                  <a:t>,</a:t>
                </a:r>
              </a:p>
              <a:p>
                <a:r>
                  <a:rPr lang="pt-BR" sz="2400" b="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𝑖</m:t>
                    </m:r>
                    <m:r>
                      <a:rPr lang="pt-BR" sz="2400" i="1">
                        <a:latin typeface="Cambria Math" panose="02040503050406030204" pitchFamily="18" charset="0"/>
                        <a:ea typeface="Cambria Math" panose="02040503050406030204" pitchFamily="18" charset="0"/>
                        <a:sym typeface="Wingdings" panose="05000000000000000000" pitchFamily="2" charset="2"/>
                      </a:rPr>
                      <m:t>=1,…,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r>
                  <a:rPr lang="pt-BR" sz="2400"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𝑗</m:t>
                    </m:r>
                    <m:r>
                      <a:rPr lang="pt-BR" sz="2400" i="1">
                        <a:latin typeface="Cambria Math" panose="02040503050406030204" pitchFamily="18" charset="0"/>
                        <a:ea typeface="Cambria Math" panose="02040503050406030204" pitchFamily="18" charset="0"/>
                        <a:sym typeface="Wingdings" panose="05000000000000000000" pitchFamily="2" charset="2"/>
                      </a:rPr>
                      <m:t>=1,…,</m:t>
                    </m:r>
                    <m:r>
                      <a:rPr lang="pt-BR" sz="2400" i="1">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dirty="0">
                  <a:latin typeface="Cambria Math" panose="02040503050406030204" pitchFamily="18" charset="0"/>
                  <a:ea typeface="Cambria Math" panose="02040503050406030204" pitchFamily="18" charset="0"/>
                  <a:sym typeface="Wingdings" panose="05000000000000000000" pitchFamily="2" charset="2"/>
                </a:endParaRPr>
              </a:p>
              <a:p>
                <a:endParaRPr lang="pt-BR" sz="2400" dirty="0">
                  <a:latin typeface="Cambria Math" panose="02040503050406030204" pitchFamily="18" charset="0"/>
                  <a:ea typeface="Cambria Math" panose="02040503050406030204" pitchFamily="18" charset="0"/>
                  <a:sym typeface="Wingdings" panose="05000000000000000000" pitchFamily="2" charset="2"/>
                </a:endParaRP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998375" y="1735854"/>
                <a:ext cx="9815805" cy="4244239"/>
              </a:xfrm>
              <a:prstGeom prst="rect">
                <a:avLst/>
              </a:prstGeom>
              <a:blipFill>
                <a:blip r:embed="rId2"/>
                <a:stretch>
                  <a:fillRect l="-186" t="-1149"/>
                </a:stretch>
              </a:blipFill>
            </p:spPr>
            <p:txBody>
              <a:bodyPr/>
              <a:lstStyle/>
              <a:p>
                <a:r>
                  <a:rPr lang="en-US">
                    <a:noFill/>
                  </a:rPr>
                  <a:t> </a:t>
                </a:r>
              </a:p>
            </p:txBody>
          </p:sp>
        </mc:Fallback>
      </mc:AlternateContent>
      <p:pic>
        <p:nvPicPr>
          <p:cNvPr id="3" name="Imagem 2">
            <a:extLst>
              <a:ext uri="{FF2B5EF4-FFF2-40B4-BE49-F238E27FC236}">
                <a16:creationId xmlns:a16="http://schemas.microsoft.com/office/drawing/2014/main" id="{DF17B734-ACB6-ADCD-DA00-727DDFBD01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flipH="1">
            <a:off x="11236523" y="83606"/>
            <a:ext cx="504270" cy="645336"/>
          </a:xfrm>
          <a:prstGeom prst="rect">
            <a:avLst/>
          </a:prstGeom>
        </p:spPr>
      </p:pic>
    </p:spTree>
    <p:extLst>
      <p:ext uri="{BB962C8B-B14F-4D97-AF65-F5344CB8AC3E}">
        <p14:creationId xmlns:p14="http://schemas.microsoft.com/office/powerpoint/2010/main" val="408186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o Office 2013 - 2022">
  <a:themeElements>
    <a:clrScheme name="Tema do Office 2013 - 2022">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o 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1149</TotalTime>
  <Words>2985</Words>
  <Application>Microsoft Office PowerPoint</Application>
  <PresentationFormat>Widescreen</PresentationFormat>
  <Paragraphs>476</Paragraphs>
  <Slides>67</Slides>
  <Notes>3</Notes>
  <HiddenSlides>0</HiddenSlides>
  <MMClips>1</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67</vt:i4>
      </vt:variant>
    </vt:vector>
  </HeadingPairs>
  <TitlesOfParts>
    <vt:vector size="74" baseType="lpstr">
      <vt:lpstr>Aptos</vt:lpstr>
      <vt:lpstr>Arial</vt:lpstr>
      <vt:lpstr>Baskerville Old Face</vt:lpstr>
      <vt:lpstr>Calibri</vt:lpstr>
      <vt:lpstr>Calibri Light</vt:lpstr>
      <vt:lpstr>Cambria Math</vt:lpstr>
      <vt:lpstr>Tema do Office 2013 - 2022</vt:lpstr>
      <vt:lpstr>Programação Linear</vt:lpstr>
      <vt:lpstr>Problema de Distribuição</vt:lpstr>
      <vt:lpstr>Analizando o problema</vt:lpstr>
      <vt:lpstr>Analizando o problema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Analizando o problema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FIM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Ronald viana</dc:creator>
  <cp:lastModifiedBy>RONALD VIANA DA SILVA</cp:lastModifiedBy>
  <cp:revision>3</cp:revision>
  <dcterms:created xsi:type="dcterms:W3CDTF">2024-05-28T13:30:27Z</dcterms:created>
  <dcterms:modified xsi:type="dcterms:W3CDTF">2024-06-19T03:18:58Z</dcterms:modified>
</cp:coreProperties>
</file>